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79" r:id="rId6"/>
    <p:sldId id="259" r:id="rId7"/>
    <p:sldId id="260" r:id="rId8"/>
    <p:sldId id="261" r:id="rId9"/>
    <p:sldId id="264" r:id="rId10"/>
    <p:sldId id="267" r:id="rId11"/>
    <p:sldId id="268" r:id="rId12"/>
    <p:sldId id="274" r:id="rId13"/>
    <p:sldId id="269" r:id="rId14"/>
    <p:sldId id="280" r:id="rId15"/>
    <p:sldId id="273" r:id="rId16"/>
    <p:sldId id="266" r:id="rId17"/>
    <p:sldId id="26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159" userDrawn="1">
          <p15:clr>
            <a:srgbClr val="A4A3A4"/>
          </p15:clr>
        </p15:guide>
        <p15:guide id="6" pos="56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FF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90" d="100"/>
          <a:sy n="90" d="100"/>
        </p:scale>
        <p:origin x="750" y="-72"/>
      </p:cViewPr>
      <p:guideLst>
        <p:guide orient="horz" pos="119"/>
        <p:guide pos="2880"/>
        <p:guide orient="horz" pos="4201"/>
        <p:guide orient="horz" pos="2160"/>
        <p:guide pos="159"/>
        <p:guide pos="560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10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1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86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90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66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8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9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CB01-79BB-4E07-BF2F-D3FFD55E1DC7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6D63-602D-44EF-89A7-0EDB3A698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8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carei.sp.gov.br/wp-content/uploads/2021/05/ANEXO-c-Modelo-de-Projeto-de-Implanta%C3%A7%C3%A3o-para-Licenciamento-Autom%C3%A1tico-Resid%C3%AAncia-Unifamilia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jacarei.sp.gov.br/wp-content/uploads/2021/07/10-ANEXO-X-Manual-T%C3%A9cnico.pdf" TargetMode="External"/><Relationship Id="rId4" Type="http://schemas.openxmlformats.org/officeDocument/2006/relationships/hyperlink" Target="https://www.jacarei.sp.gov.br/wp-content/uploads/2021/05/ANEXO-n-Modelo-de-Selo-de-Projeto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carei.sp.gov.br/wp-content/uploads/2021/05/ANEXO-d-Modelo-de-Projeto-Completo-para-Licenciamento-Autom%C3%A1tico-Com%C3%A9rcio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jacarei.sp.gov.br/wp-content/uploads/2021/07/10-ANEXO-X-Manual-T%C3%A9cnico.pdf" TargetMode="External"/><Relationship Id="rId4" Type="http://schemas.openxmlformats.org/officeDocument/2006/relationships/hyperlink" Target="https://www.jacarei.sp.gov.br/wp-content/uploads/2021/05/ANEXO-n-Modelo-de-Selo-de-Projeto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ap.jacarei.sp.gov.br/pmjacarei/websis/siapegov/administrativo/gpro/gpro_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uxograma: Cartão 27">
            <a:extLst>
              <a:ext uri="{FF2B5EF4-FFF2-40B4-BE49-F238E27FC236}">
                <a16:creationId xmlns:a16="http://schemas.microsoft.com/office/drawing/2014/main" id="{4DED39FB-A5F6-4296-9A33-C1899F69B451}"/>
              </a:ext>
            </a:extLst>
          </p:cNvPr>
          <p:cNvSpPr/>
          <p:nvPr/>
        </p:nvSpPr>
        <p:spPr>
          <a:xfrm rot="10800000">
            <a:off x="252411" y="193787"/>
            <a:ext cx="8635827" cy="648000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68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682 h 10000"/>
              <a:gd name="connsiteX0" fmla="*/ 35 w 10000"/>
              <a:gd name="connsiteY0" fmla="*/ 298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35 w 10000"/>
              <a:gd name="connsiteY5" fmla="*/ 2988 h 10000"/>
              <a:gd name="connsiteX0" fmla="*/ 9 w 10000"/>
              <a:gd name="connsiteY0" fmla="*/ 278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 w 10000"/>
              <a:gd name="connsiteY5" fmla="*/ 2788 h 10000"/>
              <a:gd name="connsiteX0" fmla="*/ 9 w 10000"/>
              <a:gd name="connsiteY0" fmla="*/ 2788 h 10000"/>
              <a:gd name="connsiteX1" fmla="*/ 2194 w 10000"/>
              <a:gd name="connsiteY1" fmla="*/ 8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 w 10000"/>
              <a:gd name="connsiteY5" fmla="*/ 2788 h 10000"/>
              <a:gd name="connsiteX0" fmla="*/ 9 w 10000"/>
              <a:gd name="connsiteY0" fmla="*/ 2788 h 10000"/>
              <a:gd name="connsiteX1" fmla="*/ 21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 w 10000"/>
              <a:gd name="connsiteY5" fmla="*/ 2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9" y="2788"/>
                </a:moveTo>
                <a:lnTo>
                  <a:pt x="21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2" y="7663"/>
                  <a:pt x="-3" y="5125"/>
                  <a:pt x="9" y="27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1E68674-9B71-417F-9541-93F395EC5DCC}"/>
              </a:ext>
            </a:extLst>
          </p:cNvPr>
          <p:cNvGrpSpPr/>
          <p:nvPr/>
        </p:nvGrpSpPr>
        <p:grpSpPr>
          <a:xfrm>
            <a:off x="252000" y="189000"/>
            <a:ext cx="8982398" cy="6484790"/>
            <a:chOff x="252000" y="189000"/>
            <a:chExt cx="8982398" cy="648479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82600"/>
              <a:ext cx="6839587" cy="864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5348" y="189001"/>
              <a:ext cx="86652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6048" y="4461937"/>
              <a:ext cx="86652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B9EAD1E-52B9-4936-87A6-888AC7652907}"/>
                </a:ext>
              </a:extLst>
            </p:cNvPr>
            <p:cNvSpPr/>
            <p:nvPr/>
          </p:nvSpPr>
          <p:spPr>
            <a:xfrm>
              <a:off x="255757" y="189000"/>
              <a:ext cx="8632483" cy="864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76CEA70-5292-4E24-B658-A1045F8F427E}"/>
                </a:ext>
              </a:extLst>
            </p:cNvPr>
            <p:cNvSpPr/>
            <p:nvPr/>
          </p:nvSpPr>
          <p:spPr>
            <a:xfrm>
              <a:off x="252000" y="193790"/>
              <a:ext cx="86652" cy="648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0"/>
            <a:ext cx="7920000" cy="1350087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FF9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SECRETARIA DE </a:t>
            </a:r>
            <a:br>
              <a:rPr lang="pt-BR" sz="3200" b="1" dirty="0">
                <a:solidFill>
                  <a:srgbClr val="FF9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FF9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GOVERNO E PLANEJAMENTO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12000" y="162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22746" y="2413343"/>
            <a:ext cx="7920000" cy="135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LICENCIAMENTO AUTOMÁTICO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3AE80F7-BADC-433E-BE5E-F9810C2EA2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2" y="5718491"/>
            <a:ext cx="741488" cy="950685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243EC4C-0026-45EF-99F0-A91ED9D0724D}"/>
              </a:ext>
            </a:extLst>
          </p:cNvPr>
          <p:cNvSpPr txBox="1"/>
          <p:nvPr/>
        </p:nvSpPr>
        <p:spPr>
          <a:xfrm>
            <a:off x="972000" y="5774268"/>
            <a:ext cx="719121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DE LICENÇA URBANÍSTICA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 / 2021</a:t>
            </a:r>
          </a:p>
          <a:p>
            <a:pPr algn="l">
              <a:lnSpc>
                <a:spcPct val="150000"/>
              </a:lnSpc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3678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Projeto de Implantação</a:t>
            </a:r>
            <a:b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Licenciamento Convencional e Automático - Residências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12000" y="5386502"/>
            <a:ext cx="7200000" cy="1124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Residencial unifamiliar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até o limite de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499,99m²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Modelo do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Anexo C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 Modelo de Selo 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Anexo 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 e no Manual Técnico 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Anexo 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0DF913-4BCC-4924-9A54-7BF59B57E6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253212"/>
            <a:ext cx="5751650" cy="406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2C529F1-71E4-44B7-8DAD-3B1303537239}"/>
              </a:ext>
            </a:extLst>
          </p:cNvPr>
          <p:cNvSpPr/>
          <p:nvPr/>
        </p:nvSpPr>
        <p:spPr>
          <a:xfrm>
            <a:off x="4922377" y="1561589"/>
            <a:ext cx="1974080" cy="842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30D633-4C9C-44A3-BF71-21F95CF90931}"/>
              </a:ext>
            </a:extLst>
          </p:cNvPr>
          <p:cNvSpPr/>
          <p:nvPr/>
        </p:nvSpPr>
        <p:spPr>
          <a:xfrm>
            <a:off x="2034908" y="1595773"/>
            <a:ext cx="2868421" cy="7115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350959-509B-4B27-9AE5-1AFD8831EBC0}"/>
              </a:ext>
            </a:extLst>
          </p:cNvPr>
          <p:cNvSpPr txBox="1"/>
          <p:nvPr/>
        </p:nvSpPr>
        <p:spPr>
          <a:xfrm>
            <a:off x="413383" y="1882713"/>
            <a:ext cx="110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Notas </a:t>
            </a:r>
          </a:p>
          <a:p>
            <a:r>
              <a:rPr lang="pt-BR" dirty="0">
                <a:solidFill>
                  <a:srgbClr val="0070C0"/>
                </a:solidFill>
              </a:rPr>
              <a:t>exclusivas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253E49-40A3-4229-B3B5-2CAE1B3F1556}"/>
              </a:ext>
            </a:extLst>
          </p:cNvPr>
          <p:cNvSpPr txBox="1"/>
          <p:nvPr/>
        </p:nvSpPr>
        <p:spPr>
          <a:xfrm>
            <a:off x="7489493" y="1406922"/>
            <a:ext cx="1304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Referência </a:t>
            </a:r>
          </a:p>
          <a:p>
            <a:r>
              <a:rPr lang="pt-BR" dirty="0">
                <a:solidFill>
                  <a:srgbClr val="0070C0"/>
                </a:solidFill>
              </a:rPr>
              <a:t>à legislação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9C6821-97F0-488F-B019-E21693516D45}"/>
              </a:ext>
            </a:extLst>
          </p:cNvPr>
          <p:cNvCxnSpPr>
            <a:cxnSpLocks/>
          </p:cNvCxnSpPr>
          <p:nvPr/>
        </p:nvCxnSpPr>
        <p:spPr>
          <a:xfrm>
            <a:off x="525780" y="2529044"/>
            <a:ext cx="9947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6A6FCE7-2EF5-47A8-B564-C933BB16E8A9}"/>
              </a:ext>
            </a:extLst>
          </p:cNvPr>
          <p:cNvCxnSpPr>
            <a:cxnSpLocks/>
          </p:cNvCxnSpPr>
          <p:nvPr/>
        </p:nvCxnSpPr>
        <p:spPr>
          <a:xfrm flipV="1">
            <a:off x="1520546" y="1951569"/>
            <a:ext cx="514362" cy="5774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22113DC-481B-49CD-9722-61904A8B6D68}"/>
              </a:ext>
            </a:extLst>
          </p:cNvPr>
          <p:cNvCxnSpPr>
            <a:cxnSpLocks/>
          </p:cNvCxnSpPr>
          <p:nvPr/>
        </p:nvCxnSpPr>
        <p:spPr>
          <a:xfrm>
            <a:off x="7565693" y="2053253"/>
            <a:ext cx="112872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6312423-762A-451C-A7A0-1EE3B20AF37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896457" y="1603736"/>
            <a:ext cx="669236" cy="44951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4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99" y="189001"/>
            <a:ext cx="8113583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Projeto de Completo</a:t>
            </a:r>
            <a:b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Licenciamento Convencional e Automático - Outros usos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12000" y="5453615"/>
            <a:ext cx="6831650" cy="1123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Uso comercial, de serviços ou misto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até o limite de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200,00m².</a:t>
            </a:r>
          </a:p>
          <a:p>
            <a:pPr algn="l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Modelo do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Anexo 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Modelo de Selo 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Anexo 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 e no Manual Técnico 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Anexo 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0DF913-4BCC-4924-9A54-7BF59B57E6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000" y="1254747"/>
            <a:ext cx="5751650" cy="4062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2C529F1-71E4-44B7-8DAD-3B1303537239}"/>
              </a:ext>
            </a:extLst>
          </p:cNvPr>
          <p:cNvSpPr/>
          <p:nvPr/>
        </p:nvSpPr>
        <p:spPr>
          <a:xfrm>
            <a:off x="6168109" y="3366759"/>
            <a:ext cx="994691" cy="12891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30D633-4C9C-44A3-BF71-21F95CF90931}"/>
              </a:ext>
            </a:extLst>
          </p:cNvPr>
          <p:cNvSpPr/>
          <p:nvPr/>
        </p:nvSpPr>
        <p:spPr>
          <a:xfrm>
            <a:off x="4729163" y="3467099"/>
            <a:ext cx="1426704" cy="37028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350959-509B-4B27-9AE5-1AFD8831EBC0}"/>
              </a:ext>
            </a:extLst>
          </p:cNvPr>
          <p:cNvSpPr txBox="1"/>
          <p:nvPr/>
        </p:nvSpPr>
        <p:spPr>
          <a:xfrm>
            <a:off x="413383" y="1882713"/>
            <a:ext cx="110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Notas </a:t>
            </a:r>
          </a:p>
          <a:p>
            <a:r>
              <a:rPr lang="pt-BR" dirty="0">
                <a:solidFill>
                  <a:srgbClr val="0070C0"/>
                </a:solidFill>
              </a:rPr>
              <a:t>exclusivas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253E49-40A3-4229-B3B5-2CAE1B3F1556}"/>
              </a:ext>
            </a:extLst>
          </p:cNvPr>
          <p:cNvSpPr txBox="1"/>
          <p:nvPr/>
        </p:nvSpPr>
        <p:spPr>
          <a:xfrm>
            <a:off x="7527593" y="1406922"/>
            <a:ext cx="13048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Projeto </a:t>
            </a:r>
          </a:p>
          <a:p>
            <a:r>
              <a:rPr lang="pt-BR" dirty="0">
                <a:solidFill>
                  <a:srgbClr val="0070C0"/>
                </a:solidFill>
              </a:rPr>
              <a:t>Completo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(Arquitetura +</a:t>
            </a:r>
          </a:p>
          <a:p>
            <a:r>
              <a:rPr lang="pt-BR" sz="1200" dirty="0">
                <a:solidFill>
                  <a:srgbClr val="0070C0"/>
                </a:solidFill>
              </a:rPr>
              <a:t> Implantação) 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Referência </a:t>
            </a:r>
          </a:p>
          <a:p>
            <a:r>
              <a:rPr lang="pt-BR" dirty="0">
                <a:solidFill>
                  <a:srgbClr val="0070C0"/>
                </a:solidFill>
              </a:rPr>
              <a:t>à legislação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9C6821-97F0-488F-B019-E21693516D45}"/>
              </a:ext>
            </a:extLst>
          </p:cNvPr>
          <p:cNvCxnSpPr>
            <a:cxnSpLocks/>
          </p:cNvCxnSpPr>
          <p:nvPr/>
        </p:nvCxnSpPr>
        <p:spPr>
          <a:xfrm>
            <a:off x="502920" y="2529044"/>
            <a:ext cx="101762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6A6FCE7-2EF5-47A8-B564-C933BB16E8A9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520546" y="2529045"/>
            <a:ext cx="3208617" cy="112319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22113DC-481B-49CD-9722-61904A8B6D68}"/>
              </a:ext>
            </a:extLst>
          </p:cNvPr>
          <p:cNvCxnSpPr/>
          <p:nvPr/>
        </p:nvCxnSpPr>
        <p:spPr>
          <a:xfrm>
            <a:off x="7618420" y="3250481"/>
            <a:ext cx="110716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6312423-762A-451C-A7A0-1EE3B20AF37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62800" y="3250481"/>
            <a:ext cx="455620" cy="18073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0921291-ECEE-4F61-9AB0-0ECCA6BC80D4}"/>
              </a:ext>
            </a:extLst>
          </p:cNvPr>
          <p:cNvCxnSpPr>
            <a:cxnSpLocks/>
          </p:cNvCxnSpPr>
          <p:nvPr/>
        </p:nvCxnSpPr>
        <p:spPr>
          <a:xfrm>
            <a:off x="7536542" y="2460204"/>
            <a:ext cx="110716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DD5ABC8-5F97-43C7-A83D-AEFDADF42FE7}"/>
              </a:ext>
            </a:extLst>
          </p:cNvPr>
          <p:cNvCxnSpPr>
            <a:cxnSpLocks/>
          </p:cNvCxnSpPr>
          <p:nvPr/>
        </p:nvCxnSpPr>
        <p:spPr>
          <a:xfrm flipV="1">
            <a:off x="6725850" y="2460204"/>
            <a:ext cx="810692" cy="90193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2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Penalidades</a:t>
            </a:r>
            <a:endParaRPr lang="pt-BR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542206" y="1223248"/>
            <a:ext cx="7920000" cy="1382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Sim. </a:t>
            </a:r>
          </a:p>
          <a:p>
            <a:pPr algn="l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Como no licenciamento convencional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o não atendimento à legislação vigente, pode além do indeferimento e cassação da Licença e Habite-se, a aplicação de multas, entre outras penalidades previstas na legislação civil e penal: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93F03510-52EB-4D92-9D2D-3B0BCC534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24279"/>
              </p:ext>
            </p:extLst>
          </p:nvPr>
        </p:nvGraphicFramePr>
        <p:xfrm>
          <a:off x="612000" y="3062423"/>
          <a:ext cx="7200000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0000">
                  <a:extLst>
                    <a:ext uri="{9D8B030D-6E8A-4147-A177-3AD203B41FA5}">
                      <a16:colId xmlns:a16="http://schemas.microsoft.com/office/drawing/2014/main" val="1704276425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752079517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269466877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527181043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3439274668"/>
                    </a:ext>
                  </a:extLst>
                </a:gridCol>
                <a:gridCol w="1200000">
                  <a:extLst>
                    <a:ext uri="{9D8B030D-6E8A-4147-A177-3AD203B41FA5}">
                      <a16:colId xmlns:a16="http://schemas.microsoft.com/office/drawing/2014/main" val="259109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Infrator</a:t>
                      </a:r>
                      <a:endParaRPr lang="pt-B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Artigo Violado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para Recurso</a:t>
                      </a:r>
                      <a:endParaRPr lang="pt-B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77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70,00m² de área executada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por m² + Embargo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Proprietário ou possuidor legal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27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VRM </a:t>
                      </a:r>
                    </a:p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53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70,01 m² a 100,00m² de área executada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por m² + Embargo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 VRM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189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100,01m² de área executada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 por m² + Embargo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 VRM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620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Desobediência ao embargo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do valor da multa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183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70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7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principais causas de notificação?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06C8FA5-19BC-4EF0-BE70-41A52BEBD5B6}"/>
              </a:ext>
            </a:extLst>
          </p:cNvPr>
          <p:cNvGrpSpPr/>
          <p:nvPr/>
        </p:nvGrpSpPr>
        <p:grpSpPr>
          <a:xfrm>
            <a:off x="610485" y="1535339"/>
            <a:ext cx="5761514" cy="456535"/>
            <a:chOff x="610485" y="1535339"/>
            <a:chExt cx="5761514" cy="456535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29CDD89-DD48-4090-83E3-39AE923F2650}"/>
                </a:ext>
              </a:extLst>
            </p:cNvPr>
            <p:cNvSpPr txBox="1"/>
            <p:nvPr/>
          </p:nvSpPr>
          <p:spPr>
            <a:xfrm>
              <a:off x="930578" y="1535339"/>
              <a:ext cx="5441421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Documentos e projetos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sem ASSINATURAS</a:t>
              </a:r>
              <a:endParaRPr lang="pt-B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3E4A08-C056-4181-B8AB-7B421AE53347}"/>
                </a:ext>
              </a:extLst>
            </p:cNvPr>
            <p:cNvSpPr/>
            <p:nvPr/>
          </p:nvSpPr>
          <p:spPr>
            <a:xfrm>
              <a:off x="610485" y="1614716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CF07D4F-8671-4B77-ADE7-467BA6EE7A77}"/>
              </a:ext>
            </a:extLst>
          </p:cNvPr>
          <p:cNvGrpSpPr/>
          <p:nvPr/>
        </p:nvGrpSpPr>
        <p:grpSpPr>
          <a:xfrm>
            <a:off x="591825" y="2468267"/>
            <a:ext cx="6500175" cy="369332"/>
            <a:chOff x="591825" y="2468267"/>
            <a:chExt cx="6500175" cy="36933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924DE29-8BC2-494F-88EB-AE5860A99E4E}"/>
                </a:ext>
              </a:extLst>
            </p:cNvPr>
            <p:cNvSpPr txBox="1"/>
            <p:nvPr/>
          </p:nvSpPr>
          <p:spPr>
            <a:xfrm>
              <a:off x="885874" y="2468267"/>
              <a:ext cx="62061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Falta parte da documentação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obrigatória e complementar</a:t>
              </a:r>
              <a:endParaRPr lang="pt-BR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D4158558-1CD4-495D-91E1-189E15A79C0A}"/>
                </a:ext>
              </a:extLst>
            </p:cNvPr>
            <p:cNvSpPr/>
            <p:nvPr/>
          </p:nvSpPr>
          <p:spPr>
            <a:xfrm>
              <a:off x="591825" y="2468270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C8FA46B-629D-453E-8070-880FD68954AD}"/>
              </a:ext>
            </a:extLst>
          </p:cNvPr>
          <p:cNvGrpSpPr/>
          <p:nvPr/>
        </p:nvGrpSpPr>
        <p:grpSpPr>
          <a:xfrm>
            <a:off x="585953" y="3332723"/>
            <a:ext cx="7496047" cy="456535"/>
            <a:chOff x="585953" y="3332723"/>
            <a:chExt cx="7496047" cy="456535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1CDC178-7B51-44EA-9E3D-D58EAE18EA1F}"/>
                </a:ext>
              </a:extLst>
            </p:cNvPr>
            <p:cNvSpPr txBox="1"/>
            <p:nvPr/>
          </p:nvSpPr>
          <p:spPr>
            <a:xfrm>
              <a:off x="898662" y="3332723"/>
              <a:ext cx="7183338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Identificação do imóvel diferente do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Cadastro Técnico Municipal</a:t>
              </a:r>
              <a:endParaRPr lang="pt-B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732FF38-6F86-4254-ADFE-3B21B9F1868D}"/>
                </a:ext>
              </a:extLst>
            </p:cNvPr>
            <p:cNvSpPr/>
            <p:nvPr/>
          </p:nvSpPr>
          <p:spPr>
            <a:xfrm>
              <a:off x="585953" y="3395379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226B1989-192E-4F92-9D25-6D3880E0F32F}"/>
              </a:ext>
            </a:extLst>
          </p:cNvPr>
          <p:cNvGrpSpPr/>
          <p:nvPr/>
        </p:nvGrpSpPr>
        <p:grpSpPr>
          <a:xfrm>
            <a:off x="617401" y="4298200"/>
            <a:ext cx="7464599" cy="385422"/>
            <a:chOff x="617401" y="4298200"/>
            <a:chExt cx="7464599" cy="385422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536F8A08-E364-426D-90D6-82413780A192}"/>
                </a:ext>
              </a:extLst>
            </p:cNvPr>
            <p:cNvSpPr txBox="1"/>
            <p:nvPr/>
          </p:nvSpPr>
          <p:spPr>
            <a:xfrm>
              <a:off x="898662" y="4314290"/>
              <a:ext cx="71833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Projeto e selo em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desacordo com os modelos e manual técnico</a:t>
              </a:r>
              <a:endParaRPr lang="pt-BR" dirty="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1BBF379-9D26-439C-8299-B1209D4C89BE}"/>
                </a:ext>
              </a:extLst>
            </p:cNvPr>
            <p:cNvSpPr/>
            <p:nvPr/>
          </p:nvSpPr>
          <p:spPr>
            <a:xfrm>
              <a:off x="617401" y="4298200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CAB540F-A1CF-4D23-931C-CEB154D4F920}"/>
              </a:ext>
            </a:extLst>
          </p:cNvPr>
          <p:cNvGrpSpPr/>
          <p:nvPr/>
        </p:nvGrpSpPr>
        <p:grpSpPr>
          <a:xfrm>
            <a:off x="622746" y="5069793"/>
            <a:ext cx="4884061" cy="646331"/>
            <a:chOff x="622746" y="5069793"/>
            <a:chExt cx="4884061" cy="646331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953CF45-157C-429C-8B23-DE0636852F57}"/>
                </a:ext>
              </a:extLst>
            </p:cNvPr>
            <p:cNvSpPr txBox="1"/>
            <p:nvPr/>
          </p:nvSpPr>
          <p:spPr>
            <a:xfrm>
              <a:off x="926539" y="5069793"/>
              <a:ext cx="45802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Erros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nos somatórios no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quadro de áreas </a:t>
              </a:r>
            </a:p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e no cálculo dos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índices urbanísticos</a:t>
              </a:r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98CEF18-6359-48B6-940A-3BFC09268A37}"/>
                </a:ext>
              </a:extLst>
            </p:cNvPr>
            <p:cNvSpPr/>
            <p:nvPr/>
          </p:nvSpPr>
          <p:spPr>
            <a:xfrm>
              <a:off x="622746" y="5177872"/>
              <a:ext cx="303877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5</a:t>
              </a:r>
            </a:p>
          </p:txBody>
        </p:sp>
      </p:grpSp>
      <p:sp>
        <p:nvSpPr>
          <p:cNvPr id="30" name="Símbolo de &quot;Não Permitido&quot; 29">
            <a:extLst>
              <a:ext uri="{FF2B5EF4-FFF2-40B4-BE49-F238E27FC236}">
                <a16:creationId xmlns:a16="http://schemas.microsoft.com/office/drawing/2014/main" id="{C334FA73-D504-4617-AC39-CB1111680355}"/>
              </a:ext>
            </a:extLst>
          </p:cNvPr>
          <p:cNvSpPr/>
          <p:nvPr/>
        </p:nvSpPr>
        <p:spPr>
          <a:xfrm>
            <a:off x="7271999" y="1257749"/>
            <a:ext cx="1172293" cy="1129989"/>
          </a:xfrm>
          <a:prstGeom prst="noSmok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Assinaturas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591639B-B8AD-441C-940D-3412CA9811C0}"/>
              </a:ext>
            </a:extLst>
          </p:cNvPr>
          <p:cNvGrpSpPr/>
          <p:nvPr/>
        </p:nvGrpSpPr>
        <p:grpSpPr>
          <a:xfrm>
            <a:off x="610485" y="1269000"/>
            <a:ext cx="5761514" cy="456535"/>
            <a:chOff x="610485" y="1535339"/>
            <a:chExt cx="5761514" cy="456535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EFAFED57-69E7-490F-A8E5-FA06B2352C3D}"/>
                </a:ext>
              </a:extLst>
            </p:cNvPr>
            <p:cNvSpPr txBox="1"/>
            <p:nvPr/>
          </p:nvSpPr>
          <p:spPr>
            <a:xfrm>
              <a:off x="930578" y="1535339"/>
              <a:ext cx="5441421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Manual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F80A5F5-B3E1-4135-8E4B-C89BD5001A9A}"/>
                </a:ext>
              </a:extLst>
            </p:cNvPr>
            <p:cNvSpPr/>
            <p:nvPr/>
          </p:nvSpPr>
          <p:spPr>
            <a:xfrm>
              <a:off x="610485" y="1614716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F623034-7881-4C7D-A96E-660FBC86D528}"/>
              </a:ext>
            </a:extLst>
          </p:cNvPr>
          <p:cNvGrpSpPr/>
          <p:nvPr/>
        </p:nvGrpSpPr>
        <p:grpSpPr>
          <a:xfrm>
            <a:off x="606630" y="3210782"/>
            <a:ext cx="6500175" cy="369332"/>
            <a:chOff x="591825" y="2468267"/>
            <a:chExt cx="6500175" cy="369332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9DEB47F-6CB8-4F47-BF96-5A48EF3AF5E0}"/>
                </a:ext>
              </a:extLst>
            </p:cNvPr>
            <p:cNvSpPr txBox="1"/>
            <p:nvPr/>
          </p:nvSpPr>
          <p:spPr>
            <a:xfrm>
              <a:off x="885874" y="2468267"/>
              <a:ext cx="62061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Assinaturas Eletrônicas Simples</a:t>
              </a:r>
              <a:endPara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DA3E7B8-D1AA-4C33-B80E-9CBC4A23C273}"/>
                </a:ext>
              </a:extLst>
            </p:cNvPr>
            <p:cNvSpPr/>
            <p:nvPr/>
          </p:nvSpPr>
          <p:spPr>
            <a:xfrm>
              <a:off x="591825" y="2468270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A75FC00-2905-40B0-8971-AF698E0F0970}"/>
              </a:ext>
            </a:extLst>
          </p:cNvPr>
          <p:cNvSpPr txBox="1"/>
          <p:nvPr/>
        </p:nvSpPr>
        <p:spPr>
          <a:xfrm>
            <a:off x="930578" y="1727884"/>
            <a:ext cx="65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Assinada no documento impresso e escaneada </a:t>
            </a:r>
            <a:endParaRPr lang="pt-BR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7C055D0-81C2-4C4C-AD67-01E50E38ED8C}"/>
              </a:ext>
            </a:extLst>
          </p:cNvPr>
          <p:cNvSpPr txBox="1"/>
          <p:nvPr/>
        </p:nvSpPr>
        <p:spPr>
          <a:xfrm>
            <a:off x="930578" y="2112071"/>
            <a:ext cx="688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</a:rPr>
              <a:t>Não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são aceitas assinaturas </a:t>
            </a:r>
            <a:r>
              <a:rPr lang="pt-BR" b="1" u="sng" dirty="0">
                <a:solidFill>
                  <a:srgbClr val="000000"/>
                </a:solidFill>
                <a:latin typeface="Arial" panose="020B0604020202020204" pitchFamily="34" charset="0"/>
              </a:rPr>
              <a:t>coladas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no documento escaneado</a:t>
            </a:r>
            <a:endParaRPr lang="pt-BR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D092587-1250-4CD8-B3D7-368869405F23}"/>
              </a:ext>
            </a:extLst>
          </p:cNvPr>
          <p:cNvSpPr txBox="1"/>
          <p:nvPr/>
        </p:nvSpPr>
        <p:spPr>
          <a:xfrm>
            <a:off x="930578" y="2517705"/>
            <a:ext cx="688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Apresentar documento com assinatura para simples conferência</a:t>
            </a:r>
            <a:endParaRPr lang="pt-BR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D853E6E-0CB1-4F59-8E4B-766666808470}"/>
              </a:ext>
            </a:extLst>
          </p:cNvPr>
          <p:cNvSpPr txBox="1"/>
          <p:nvPr/>
        </p:nvSpPr>
        <p:spPr>
          <a:xfrm>
            <a:off x="904534" y="3598202"/>
            <a:ext cx="7286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Roboto" panose="02000000000000000000" pitchFamily="2" charset="0"/>
              </a:rPr>
              <a:t>assinatura eletrônica </a:t>
            </a:r>
            <a:r>
              <a:rPr lang="pt-BR" b="1" i="0" dirty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sem certificado digital</a:t>
            </a:r>
            <a:r>
              <a:rPr lang="pt-BR" b="1" i="0" dirty="0">
                <a:effectLst/>
                <a:latin typeface="Roboto" panose="02000000000000000000" pitchFamily="2" charset="0"/>
              </a:rPr>
              <a:t> </a:t>
            </a:r>
            <a:r>
              <a:rPr lang="pt-BR" i="0" dirty="0">
                <a:effectLst/>
                <a:latin typeface="Roboto" panose="02000000000000000000" pitchFamily="2" charset="0"/>
              </a:rPr>
              <a:t>com </a:t>
            </a:r>
            <a:r>
              <a:rPr lang="pt-BR" b="0" i="0" dirty="0">
                <a:effectLst/>
                <a:latin typeface="Arial" panose="020B0604020202020204" pitchFamily="34" charset="0"/>
              </a:rPr>
              <a:t>comprovação da autoria e integridade de documentos em forma eletrônica</a:t>
            </a:r>
            <a:endParaRPr lang="pt-BR" i="0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4924263B-8D79-4287-9FE8-33DD679EC624}"/>
              </a:ext>
            </a:extLst>
          </p:cNvPr>
          <p:cNvGrpSpPr/>
          <p:nvPr/>
        </p:nvGrpSpPr>
        <p:grpSpPr>
          <a:xfrm>
            <a:off x="614688" y="4869000"/>
            <a:ext cx="6500175" cy="369332"/>
            <a:chOff x="591825" y="2468267"/>
            <a:chExt cx="6500175" cy="369332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F686ADE6-BEE8-4F5F-BE34-5B6D6348646A}"/>
                </a:ext>
              </a:extLst>
            </p:cNvPr>
            <p:cNvSpPr txBox="1"/>
            <p:nvPr/>
          </p:nvSpPr>
          <p:spPr>
            <a:xfrm>
              <a:off x="885874" y="2468267"/>
              <a:ext cx="62061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Assinaturas Eletrônicas Avançada</a:t>
              </a:r>
              <a:endPara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40EF6094-05F2-4A77-9BE1-FE7AA81AC979}"/>
                </a:ext>
              </a:extLst>
            </p:cNvPr>
            <p:cNvSpPr/>
            <p:nvPr/>
          </p:nvSpPr>
          <p:spPr>
            <a:xfrm>
              <a:off x="591825" y="2468270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81E2759-E85F-4A37-937B-BCB2F55F593E}"/>
              </a:ext>
            </a:extLst>
          </p:cNvPr>
          <p:cNvSpPr txBox="1"/>
          <p:nvPr/>
        </p:nvSpPr>
        <p:spPr>
          <a:xfrm>
            <a:off x="908737" y="5354579"/>
            <a:ext cx="65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Roboto" panose="02000000000000000000" pitchFamily="2" charset="0"/>
              </a:rPr>
              <a:t>assinatura eletrônica </a:t>
            </a:r>
            <a:r>
              <a:rPr lang="pt-BR" b="1" i="0" dirty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com certificado digital</a:t>
            </a:r>
            <a:endParaRPr lang="pt-BR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0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principais causas relatadas para a não adesão ao Licenciamento Automático?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2350CE-2B37-486B-B11E-602D402AE199}"/>
              </a:ext>
            </a:extLst>
          </p:cNvPr>
          <p:cNvSpPr txBox="1"/>
          <p:nvPr/>
        </p:nvSpPr>
        <p:spPr>
          <a:xfrm>
            <a:off x="649767" y="1595781"/>
            <a:ext cx="81589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algn="l">
              <a:lnSpc>
                <a:spcPct val="100000"/>
              </a:lnSpc>
            </a:pP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Segovplan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se esforçado para </a:t>
            </a:r>
          </a:p>
          <a:p>
            <a:pPr marL="355600" algn="l">
              <a:lnSpc>
                <a:spcPct val="100000"/>
              </a:lnSpc>
            </a:pP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disponibilizar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informações sobre a legislação e projetos de forma </a:t>
            </a:r>
          </a:p>
          <a:p>
            <a:pPr marL="355600" algn="l">
              <a:lnSpc>
                <a:spcPct val="100000"/>
              </a:lnSpc>
            </a:pP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otimizada</a:t>
            </a:r>
            <a:r>
              <a:rPr 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r>
              <a:rPr 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intuito de facilitar a orientação do profissional.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75072F-CA3B-4A31-8AA9-02FAAAE0A6E0}"/>
              </a:ext>
            </a:extLst>
          </p:cNvPr>
          <p:cNvSpPr txBox="1"/>
          <p:nvPr/>
        </p:nvSpPr>
        <p:spPr>
          <a:xfrm>
            <a:off x="612000" y="3402642"/>
            <a:ext cx="82927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algn="l">
              <a:lnSpc>
                <a:spcPct val="100000"/>
              </a:lnSpc>
            </a:pP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equivocada, pois, em ambos licenciamentos,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Automático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arquitetura não é objeto de análise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inclusive, </a:t>
            </a:r>
          </a:p>
          <a:p>
            <a:pPr marL="355600" algn="l">
              <a:lnSpc>
                <a:spcPct val="100000"/>
              </a:lnSpc>
            </a:pP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 a exigência de apresentação retirada do rol de documentos necessários para obtenção de licenças em casos de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residências unifamiliares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BA93C95-9FAC-4445-A133-D72126D16BD3}"/>
              </a:ext>
            </a:extLst>
          </p:cNvPr>
          <p:cNvSpPr txBox="1"/>
          <p:nvPr/>
        </p:nvSpPr>
        <p:spPr>
          <a:xfrm>
            <a:off x="649767" y="5130293"/>
            <a:ext cx="80505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algn="l">
              <a:lnSpc>
                <a:spcPct val="100000"/>
              </a:lnSpc>
            </a:pP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a previsão de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notificação da análise</a:t>
            </a: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qual são verificados todos os dados de cadastro indicados no selo, assim como a correção dos somatórios e índices urbanísticos constantes no quadro de áreas. </a:t>
            </a:r>
          </a:p>
          <a:p>
            <a:pPr marL="355600" algn="l">
              <a:lnSpc>
                <a:spcPct val="100000"/>
              </a:lnSpc>
            </a:pPr>
            <a:r>
              <a:rPr lang="pt-B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profissional deve observar e atender todos os itens da notificação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DF832F24-B85B-408D-BC7D-64EF92A28BD9}"/>
              </a:ext>
            </a:extLst>
          </p:cNvPr>
          <p:cNvGrpSpPr/>
          <p:nvPr/>
        </p:nvGrpSpPr>
        <p:grpSpPr>
          <a:xfrm>
            <a:off x="647811" y="1206950"/>
            <a:ext cx="4940705" cy="384454"/>
            <a:chOff x="647811" y="1206950"/>
            <a:chExt cx="4940705" cy="384454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0B1C5A8-8A9D-44BA-952E-357AE9694BEB}"/>
                </a:ext>
              </a:extLst>
            </p:cNvPr>
            <p:cNvSpPr txBox="1"/>
            <p:nvPr/>
          </p:nvSpPr>
          <p:spPr>
            <a:xfrm>
              <a:off x="1016516" y="1206950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Desconhece 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a legislação;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F1D36D1-C15B-4A6D-A435-27FAEE0C14EE}"/>
                </a:ext>
              </a:extLst>
            </p:cNvPr>
            <p:cNvSpPr/>
            <p:nvPr/>
          </p:nvSpPr>
          <p:spPr>
            <a:xfrm>
              <a:off x="647811" y="1222077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75E3753-D675-4F35-9E0A-AF30AEDFB9BF}"/>
              </a:ext>
            </a:extLst>
          </p:cNvPr>
          <p:cNvGrpSpPr/>
          <p:nvPr/>
        </p:nvGrpSpPr>
        <p:grpSpPr>
          <a:xfrm>
            <a:off x="643123" y="2782669"/>
            <a:ext cx="8250833" cy="646331"/>
            <a:chOff x="643123" y="2782669"/>
            <a:chExt cx="8250833" cy="64633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3649510-7210-44C2-85D3-BD74BA33F04C}"/>
                </a:ext>
              </a:extLst>
            </p:cNvPr>
            <p:cNvSpPr txBox="1"/>
            <p:nvPr/>
          </p:nvSpPr>
          <p:spPr>
            <a:xfrm>
              <a:off x="973956" y="2782669"/>
              <a:ext cx="792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Percepção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de que, no Licenciamento Convencional, possíveis questões que possam gerar complicações no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Habite-se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serão sanadas na análise;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769AD53-F9DF-4145-9A2C-7FBE1A5EE24B}"/>
                </a:ext>
              </a:extLst>
            </p:cNvPr>
            <p:cNvSpPr/>
            <p:nvPr/>
          </p:nvSpPr>
          <p:spPr>
            <a:xfrm>
              <a:off x="643123" y="2896825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BBAEBE3-AF02-4DFF-A328-F0B6B7F97F4F}"/>
              </a:ext>
            </a:extLst>
          </p:cNvPr>
          <p:cNvGrpSpPr/>
          <p:nvPr/>
        </p:nvGrpSpPr>
        <p:grpSpPr>
          <a:xfrm>
            <a:off x="647811" y="4797888"/>
            <a:ext cx="8419277" cy="376186"/>
            <a:chOff x="647811" y="4797888"/>
            <a:chExt cx="8419277" cy="376186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65183DA-E501-476A-BDBE-FD9FFAD36958}"/>
                </a:ext>
              </a:extLst>
            </p:cNvPr>
            <p:cNvSpPr txBox="1"/>
            <p:nvPr/>
          </p:nvSpPr>
          <p:spPr>
            <a:xfrm>
              <a:off x="1016516" y="4797888"/>
              <a:ext cx="80505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Receio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de recebimento de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multa 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por conta de erro em projeto.</a:t>
              </a:r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6E77B6A-4CB5-402C-8495-644E26BC1984}"/>
                </a:ext>
              </a:extLst>
            </p:cNvPr>
            <p:cNvSpPr/>
            <p:nvPr/>
          </p:nvSpPr>
          <p:spPr>
            <a:xfrm>
              <a:off x="647811" y="4804747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8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tempo demora a aprovação de um processo de Licenciamento Automático?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92037" y="1376441"/>
            <a:ext cx="7920000" cy="872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primeira análise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acontece (geralmente) dentro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 dias úteis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processos sem notificações o prazo médio aproximado é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15 dias para conclusão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80FA8A-18BA-4EC1-9F16-D69FD16F9704}"/>
              </a:ext>
            </a:extLst>
          </p:cNvPr>
          <p:cNvSpPr txBox="1"/>
          <p:nvPr/>
        </p:nvSpPr>
        <p:spPr>
          <a:xfrm>
            <a:off x="1320079" y="3937179"/>
            <a:ext cx="739038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Quando tem notificação, o prazo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depende da resposta do profissional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AE8106-5481-41F6-96EB-7880793DBA7B}"/>
              </a:ext>
            </a:extLst>
          </p:cNvPr>
          <p:cNvSpPr txBox="1"/>
          <p:nvPr/>
        </p:nvSpPr>
        <p:spPr>
          <a:xfrm>
            <a:off x="1320079" y="2385907"/>
            <a:ext cx="7211921" cy="143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Lembrando: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Os processos que apresentarem 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</a:rPr>
              <a:t>documentação incompleta ou incorreta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serão </a:t>
            </a:r>
            <a:r>
              <a:rPr 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notificados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apresentá-las no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prazo de 30 (trinta) dias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sob pena de ter sua licença automática negada </a:t>
            </a:r>
            <a:r>
              <a:rPr lang="pt-B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se não atendida integralmente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 cabendo pedido de reconsideração ou recurso.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6D269A1-1FE8-4389-B001-B0C81C2C01DC}"/>
              </a:ext>
            </a:extLst>
          </p:cNvPr>
          <p:cNvSpPr txBox="1"/>
          <p:nvPr/>
        </p:nvSpPr>
        <p:spPr>
          <a:xfrm>
            <a:off x="737037" y="4882295"/>
            <a:ext cx="7830000" cy="791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prioridade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na fila de análise dentre os outros processos de licenciamento, 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podem demorar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mais de 20 dias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análise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35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tângulo 126">
            <a:extLst>
              <a:ext uri="{FF2B5EF4-FFF2-40B4-BE49-F238E27FC236}">
                <a16:creationId xmlns:a16="http://schemas.microsoft.com/office/drawing/2014/main" id="{BDC53322-0612-491B-80AC-867E2C5B59AA}"/>
              </a:ext>
            </a:extLst>
          </p:cNvPr>
          <p:cNvSpPr/>
          <p:nvPr/>
        </p:nvSpPr>
        <p:spPr>
          <a:xfrm>
            <a:off x="404436" y="2145544"/>
            <a:ext cx="5607564" cy="2248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DB1522F8-D238-45AB-9728-4A35E8852381}"/>
              </a:ext>
            </a:extLst>
          </p:cNvPr>
          <p:cNvSpPr/>
          <p:nvPr/>
        </p:nvSpPr>
        <p:spPr>
          <a:xfrm>
            <a:off x="402480" y="4364731"/>
            <a:ext cx="2843535" cy="1079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828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do processo de Licenciamento Automático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1776B04-3A31-4D92-9CEC-36C91CECA455}"/>
              </a:ext>
            </a:extLst>
          </p:cNvPr>
          <p:cNvSpPr/>
          <p:nvPr/>
        </p:nvSpPr>
        <p:spPr>
          <a:xfrm>
            <a:off x="695786" y="1271926"/>
            <a:ext cx="1994400" cy="71762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Abertura do processo</a:t>
            </a:r>
          </a:p>
          <a:p>
            <a:pPr algn="ctr"/>
            <a:r>
              <a:rPr lang="pt-BR" sz="1400" dirty="0"/>
              <a:t>(</a:t>
            </a:r>
            <a:r>
              <a:rPr lang="pt-BR" sz="1400" dirty="0" err="1"/>
              <a:t>AtendeBem</a:t>
            </a:r>
            <a:r>
              <a:rPr lang="pt-BR" sz="1400" dirty="0"/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172BE0-BBBE-4D2D-AF34-8719B901DD23}"/>
              </a:ext>
            </a:extLst>
          </p:cNvPr>
          <p:cNvSpPr/>
          <p:nvPr/>
        </p:nvSpPr>
        <p:spPr>
          <a:xfrm>
            <a:off x="3606018" y="1244987"/>
            <a:ext cx="1994400" cy="71762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Distribuição</a:t>
            </a:r>
          </a:p>
          <a:p>
            <a:pPr algn="ctr"/>
            <a:r>
              <a:rPr lang="pt-BR" sz="1400" dirty="0"/>
              <a:t>(Supervisão UALPE)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AA8396-3272-45FF-A2D8-0A0F59B60E73}"/>
              </a:ext>
            </a:extLst>
          </p:cNvPr>
          <p:cNvSpPr/>
          <p:nvPr/>
        </p:nvSpPr>
        <p:spPr>
          <a:xfrm>
            <a:off x="6455786" y="1245485"/>
            <a:ext cx="1992428" cy="71762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Análise</a:t>
            </a:r>
          </a:p>
          <a:p>
            <a:pPr algn="ctr"/>
            <a:r>
              <a:rPr lang="pt-BR" sz="1400" dirty="0"/>
              <a:t>(Analista UALPE)</a:t>
            </a:r>
          </a:p>
        </p:txBody>
      </p:sp>
      <p:sp>
        <p:nvSpPr>
          <p:cNvPr id="16" name="Fluxograma: Decisão 15">
            <a:extLst>
              <a:ext uri="{FF2B5EF4-FFF2-40B4-BE49-F238E27FC236}">
                <a16:creationId xmlns:a16="http://schemas.microsoft.com/office/drawing/2014/main" id="{F41F8643-B8A6-46A7-8AA2-7722AB501E43}"/>
              </a:ext>
            </a:extLst>
          </p:cNvPr>
          <p:cNvSpPr/>
          <p:nvPr/>
        </p:nvSpPr>
        <p:spPr>
          <a:xfrm>
            <a:off x="6372000" y="2327976"/>
            <a:ext cx="2160000" cy="717628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Tudo correto?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9B7F7D7-B568-40B8-927D-E16CC2031342}"/>
              </a:ext>
            </a:extLst>
          </p:cNvPr>
          <p:cNvSpPr/>
          <p:nvPr/>
        </p:nvSpPr>
        <p:spPr>
          <a:xfrm>
            <a:off x="6455786" y="3449221"/>
            <a:ext cx="1992428" cy="7176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Emplacamento</a:t>
            </a:r>
          </a:p>
          <a:p>
            <a:pPr algn="ctr"/>
            <a:r>
              <a:rPr lang="pt-BR" sz="1400" dirty="0"/>
              <a:t>(Diretoria de Cadastro)</a:t>
            </a:r>
          </a:p>
        </p:txBody>
      </p:sp>
      <p:sp>
        <p:nvSpPr>
          <p:cNvPr id="27" name="Fluxograma: Documento 26">
            <a:extLst>
              <a:ext uri="{FF2B5EF4-FFF2-40B4-BE49-F238E27FC236}">
                <a16:creationId xmlns:a16="http://schemas.microsoft.com/office/drawing/2014/main" id="{E132935E-91A1-42C4-8F30-B6B06C3A40FC}"/>
              </a:ext>
            </a:extLst>
          </p:cNvPr>
          <p:cNvSpPr/>
          <p:nvPr/>
        </p:nvSpPr>
        <p:spPr>
          <a:xfrm>
            <a:off x="3606018" y="2316162"/>
            <a:ext cx="1994400" cy="717627"/>
          </a:xfrm>
          <a:prstGeom prst="flowChartDocument">
            <a:avLst/>
          </a:prstGeom>
          <a:gradFill flip="none" rotWithShape="1">
            <a:gsLst>
              <a:gs pos="0">
                <a:srgbClr val="FF9800">
                  <a:shade val="30000"/>
                  <a:satMod val="115000"/>
                </a:srgbClr>
              </a:gs>
              <a:gs pos="50000">
                <a:srgbClr val="FF9800">
                  <a:shade val="67500"/>
                  <a:satMod val="115000"/>
                </a:srgbClr>
              </a:gs>
              <a:gs pos="100000">
                <a:srgbClr val="FF98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Geração de notificação</a:t>
            </a:r>
          </a:p>
          <a:p>
            <a:pPr algn="ctr"/>
            <a:r>
              <a:rPr lang="pt-BR" sz="1400" dirty="0"/>
              <a:t>(Analista UALPE)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71B5289-0F91-43FF-869F-784AE1607DB0}"/>
              </a:ext>
            </a:extLst>
          </p:cNvPr>
          <p:cNvSpPr/>
          <p:nvPr/>
        </p:nvSpPr>
        <p:spPr>
          <a:xfrm>
            <a:off x="706532" y="3456943"/>
            <a:ext cx="1994400" cy="717627"/>
          </a:xfrm>
          <a:prstGeom prst="rect">
            <a:avLst/>
          </a:prstGeom>
          <a:gradFill flip="none" rotWithShape="1">
            <a:gsLst>
              <a:gs pos="0">
                <a:srgbClr val="FF9800">
                  <a:shade val="30000"/>
                  <a:satMod val="115000"/>
                </a:srgbClr>
              </a:gs>
              <a:gs pos="50000">
                <a:srgbClr val="FF9800">
                  <a:shade val="67500"/>
                  <a:satMod val="115000"/>
                </a:srgbClr>
              </a:gs>
              <a:gs pos="100000">
                <a:srgbClr val="FF98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Análise</a:t>
            </a:r>
          </a:p>
          <a:p>
            <a:pPr algn="ctr"/>
            <a:r>
              <a:rPr lang="pt-BR" sz="1400" dirty="0"/>
              <a:t>(Analista UALPE)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448108E-E0B0-4DFD-8FC7-90A8E2439529}"/>
              </a:ext>
            </a:extLst>
          </p:cNvPr>
          <p:cNvSpPr/>
          <p:nvPr/>
        </p:nvSpPr>
        <p:spPr>
          <a:xfrm>
            <a:off x="709156" y="2322243"/>
            <a:ext cx="1994400" cy="717627"/>
          </a:xfrm>
          <a:prstGeom prst="rect">
            <a:avLst/>
          </a:prstGeom>
          <a:gradFill flip="none" rotWithShape="1">
            <a:gsLst>
              <a:gs pos="0">
                <a:srgbClr val="FF9800">
                  <a:shade val="30000"/>
                  <a:satMod val="115000"/>
                </a:srgbClr>
              </a:gs>
              <a:gs pos="50000">
                <a:srgbClr val="FF9800">
                  <a:shade val="67500"/>
                  <a:satMod val="115000"/>
                </a:srgbClr>
              </a:gs>
              <a:gs pos="100000">
                <a:srgbClr val="FF98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Atendimento de notificação</a:t>
            </a:r>
          </a:p>
          <a:p>
            <a:pPr algn="ctr"/>
            <a:r>
              <a:rPr lang="pt-BR" sz="1400" dirty="0"/>
              <a:t>(Profissional)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1F0F7C0C-144E-41AD-A500-D5F4511F3C43}"/>
              </a:ext>
            </a:extLst>
          </p:cNvPr>
          <p:cNvCxnSpPr>
            <a:stCxn id="2" idx="3"/>
          </p:cNvCxnSpPr>
          <p:nvPr/>
        </p:nvCxnSpPr>
        <p:spPr>
          <a:xfrm flipV="1">
            <a:off x="2690186" y="1629000"/>
            <a:ext cx="915832" cy="1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DB17EE4-88A8-42FB-8967-3471DF82BDDB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5600418" y="1603801"/>
            <a:ext cx="855368" cy="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C103196-6AA8-43EE-B70E-6D9504F1790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7452000" y="1963112"/>
            <a:ext cx="0" cy="364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90852AE1-BC31-4EB8-8F1B-DB46AAF0765D}"/>
              </a:ext>
            </a:extLst>
          </p:cNvPr>
          <p:cNvCxnSpPr>
            <a:cxnSpLocks/>
            <a:stCxn id="16" idx="1"/>
            <a:endCxn id="27" idx="3"/>
          </p:cNvCxnSpPr>
          <p:nvPr/>
        </p:nvCxnSpPr>
        <p:spPr>
          <a:xfrm flipH="1" flipV="1">
            <a:off x="5600418" y="2674976"/>
            <a:ext cx="771582" cy="11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2DD38558-57F7-4621-B88B-552179BA6C0F}"/>
              </a:ext>
            </a:extLst>
          </p:cNvPr>
          <p:cNvCxnSpPr>
            <a:cxnSpLocks/>
            <a:stCxn id="27" idx="1"/>
            <a:endCxn id="35" idx="3"/>
          </p:cNvCxnSpPr>
          <p:nvPr/>
        </p:nvCxnSpPr>
        <p:spPr>
          <a:xfrm flipH="1">
            <a:off x="2703556" y="2674976"/>
            <a:ext cx="902462" cy="6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8181B071-9F4E-4676-B1EB-97563519D6F2}"/>
              </a:ext>
            </a:extLst>
          </p:cNvPr>
          <p:cNvCxnSpPr>
            <a:stCxn id="35" idx="2"/>
            <a:endCxn id="30" idx="0"/>
          </p:cNvCxnSpPr>
          <p:nvPr/>
        </p:nvCxnSpPr>
        <p:spPr>
          <a:xfrm flipH="1">
            <a:off x="1703732" y="3039870"/>
            <a:ext cx="2624" cy="417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Fluxograma: Decisão 58">
            <a:extLst>
              <a:ext uri="{FF2B5EF4-FFF2-40B4-BE49-F238E27FC236}">
                <a16:creationId xmlns:a16="http://schemas.microsoft.com/office/drawing/2014/main" id="{1EDB6A04-E7DA-4C1D-9AD0-6B6327DBBE9A}"/>
              </a:ext>
            </a:extLst>
          </p:cNvPr>
          <p:cNvSpPr/>
          <p:nvPr/>
        </p:nvSpPr>
        <p:spPr>
          <a:xfrm>
            <a:off x="3606018" y="3445216"/>
            <a:ext cx="2160000" cy="717628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Tudo correto?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D64DDE24-B671-4422-B6E8-C047D469A950}"/>
              </a:ext>
            </a:extLst>
          </p:cNvPr>
          <p:cNvCxnSpPr>
            <a:stCxn id="30" idx="3"/>
            <a:endCxn id="59" idx="1"/>
          </p:cNvCxnSpPr>
          <p:nvPr/>
        </p:nvCxnSpPr>
        <p:spPr>
          <a:xfrm flipV="1">
            <a:off x="2700932" y="3804030"/>
            <a:ext cx="905086" cy="11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51A5A070-160E-43C0-B120-5652785ECEEB}"/>
              </a:ext>
            </a:extLst>
          </p:cNvPr>
          <p:cNvCxnSpPr>
            <a:cxnSpLocks/>
            <a:stCxn id="59" idx="3"/>
            <a:endCxn id="21" idx="1"/>
          </p:cNvCxnSpPr>
          <p:nvPr/>
        </p:nvCxnSpPr>
        <p:spPr>
          <a:xfrm>
            <a:off x="5766018" y="3804030"/>
            <a:ext cx="689768" cy="4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B6B6B8F4-B702-4EBA-9629-2BF5EDD40758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>
            <a:off x="7452000" y="3045604"/>
            <a:ext cx="0" cy="403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tângulo 66">
            <a:extLst>
              <a:ext uri="{FF2B5EF4-FFF2-40B4-BE49-F238E27FC236}">
                <a16:creationId xmlns:a16="http://schemas.microsoft.com/office/drawing/2014/main" id="{B28824E6-CA4A-4F05-A902-A323A906AF99}"/>
              </a:ext>
            </a:extLst>
          </p:cNvPr>
          <p:cNvSpPr/>
          <p:nvPr/>
        </p:nvSpPr>
        <p:spPr>
          <a:xfrm>
            <a:off x="706532" y="4572964"/>
            <a:ext cx="1994400" cy="71762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Indeferido</a:t>
            </a:r>
          </a:p>
        </p:txBody>
      </p:sp>
      <p:cxnSp>
        <p:nvCxnSpPr>
          <p:cNvPr id="69" name="Conector: Angulado 68">
            <a:extLst>
              <a:ext uri="{FF2B5EF4-FFF2-40B4-BE49-F238E27FC236}">
                <a16:creationId xmlns:a16="http://schemas.microsoft.com/office/drawing/2014/main" id="{13F066D7-E6A0-4A0C-AD27-93BC85BC3023}"/>
              </a:ext>
            </a:extLst>
          </p:cNvPr>
          <p:cNvCxnSpPr>
            <a:cxnSpLocks/>
            <a:stCxn id="59" idx="2"/>
            <a:endCxn id="67" idx="0"/>
          </p:cNvCxnSpPr>
          <p:nvPr/>
        </p:nvCxnSpPr>
        <p:spPr>
          <a:xfrm rot="5400000">
            <a:off x="2989815" y="2876761"/>
            <a:ext cx="410120" cy="298228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" name="Fluxograma: Documento 91">
            <a:extLst>
              <a:ext uri="{FF2B5EF4-FFF2-40B4-BE49-F238E27FC236}">
                <a16:creationId xmlns:a16="http://schemas.microsoft.com/office/drawing/2014/main" id="{AD598C5B-296A-4F27-8DFF-8529C8D647C3}"/>
              </a:ext>
            </a:extLst>
          </p:cNvPr>
          <p:cNvSpPr/>
          <p:nvPr/>
        </p:nvSpPr>
        <p:spPr>
          <a:xfrm>
            <a:off x="6455786" y="4578244"/>
            <a:ext cx="1992428" cy="717627"/>
          </a:xfrm>
          <a:prstGeom prst="flowChart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Emissão da licença</a:t>
            </a:r>
          </a:p>
          <a:p>
            <a:pPr algn="ctr"/>
            <a:r>
              <a:rPr lang="pt-BR" sz="1400" dirty="0"/>
              <a:t>(Administrativo UALPE)</a:t>
            </a: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D8356F50-EA27-4B84-ACB9-0BD1F2122749}"/>
              </a:ext>
            </a:extLst>
          </p:cNvPr>
          <p:cNvSpPr/>
          <p:nvPr/>
        </p:nvSpPr>
        <p:spPr>
          <a:xfrm>
            <a:off x="3606018" y="4568190"/>
            <a:ext cx="1994400" cy="7176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Assinatura da Licença</a:t>
            </a:r>
          </a:p>
          <a:p>
            <a:pPr algn="ctr"/>
            <a:r>
              <a:rPr lang="pt-BR" sz="1400" dirty="0"/>
              <a:t>(Diretoria DLU)</a:t>
            </a:r>
          </a:p>
        </p:txBody>
      </p:sp>
      <p:cxnSp>
        <p:nvCxnSpPr>
          <p:cNvPr id="111" name="Conector de Seta Reta 110">
            <a:extLst>
              <a:ext uri="{FF2B5EF4-FFF2-40B4-BE49-F238E27FC236}">
                <a16:creationId xmlns:a16="http://schemas.microsoft.com/office/drawing/2014/main" id="{EEABFD24-79B3-4CD8-8838-DDA2EECA1977}"/>
              </a:ext>
            </a:extLst>
          </p:cNvPr>
          <p:cNvCxnSpPr>
            <a:stCxn id="21" idx="2"/>
            <a:endCxn id="92" idx="0"/>
          </p:cNvCxnSpPr>
          <p:nvPr/>
        </p:nvCxnSpPr>
        <p:spPr>
          <a:xfrm>
            <a:off x="7452000" y="4166848"/>
            <a:ext cx="0" cy="411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Conector de Seta Reta 112">
            <a:extLst>
              <a:ext uri="{FF2B5EF4-FFF2-40B4-BE49-F238E27FC236}">
                <a16:creationId xmlns:a16="http://schemas.microsoft.com/office/drawing/2014/main" id="{4697A211-6115-4519-A426-686604F5B0CD}"/>
              </a:ext>
            </a:extLst>
          </p:cNvPr>
          <p:cNvCxnSpPr>
            <a:stCxn id="92" idx="1"/>
            <a:endCxn id="93" idx="3"/>
          </p:cNvCxnSpPr>
          <p:nvPr/>
        </p:nvCxnSpPr>
        <p:spPr>
          <a:xfrm flipH="1" flipV="1">
            <a:off x="5600418" y="4927004"/>
            <a:ext cx="855368" cy="10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4C5B1508-C559-40A5-97BA-2466EC2CADF6}"/>
              </a:ext>
            </a:extLst>
          </p:cNvPr>
          <p:cNvSpPr/>
          <p:nvPr/>
        </p:nvSpPr>
        <p:spPr>
          <a:xfrm>
            <a:off x="3606018" y="5613013"/>
            <a:ext cx="1994400" cy="7176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Geração de taxas e entrega da licença</a:t>
            </a:r>
          </a:p>
          <a:p>
            <a:pPr algn="ctr"/>
            <a:r>
              <a:rPr lang="pt-BR" sz="1400" dirty="0"/>
              <a:t>(</a:t>
            </a:r>
            <a:r>
              <a:rPr lang="pt-BR" sz="1400" dirty="0" err="1"/>
              <a:t>AtendeBem</a:t>
            </a:r>
            <a:r>
              <a:rPr lang="pt-BR" sz="1400" dirty="0"/>
              <a:t>)</a:t>
            </a:r>
          </a:p>
        </p:txBody>
      </p:sp>
      <p:cxnSp>
        <p:nvCxnSpPr>
          <p:cNvPr id="120" name="Conector de Seta Reta 119">
            <a:extLst>
              <a:ext uri="{FF2B5EF4-FFF2-40B4-BE49-F238E27FC236}">
                <a16:creationId xmlns:a16="http://schemas.microsoft.com/office/drawing/2014/main" id="{399C3E30-2784-45DE-B637-7DC395FF97F0}"/>
              </a:ext>
            </a:extLst>
          </p:cNvPr>
          <p:cNvCxnSpPr>
            <a:stCxn id="93" idx="2"/>
            <a:endCxn id="118" idx="0"/>
          </p:cNvCxnSpPr>
          <p:nvPr/>
        </p:nvCxnSpPr>
        <p:spPr>
          <a:xfrm>
            <a:off x="4603218" y="5285817"/>
            <a:ext cx="0" cy="327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Retângulo: Cantos Arredondados 120">
            <a:extLst>
              <a:ext uri="{FF2B5EF4-FFF2-40B4-BE49-F238E27FC236}">
                <a16:creationId xmlns:a16="http://schemas.microsoft.com/office/drawing/2014/main" id="{6AFD962E-4200-4B44-8F70-21FF9ED6FAA9}"/>
              </a:ext>
            </a:extLst>
          </p:cNvPr>
          <p:cNvSpPr/>
          <p:nvPr/>
        </p:nvSpPr>
        <p:spPr>
          <a:xfrm>
            <a:off x="706532" y="5607667"/>
            <a:ext cx="1994400" cy="71762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Fim - Arquivo</a:t>
            </a:r>
          </a:p>
          <a:p>
            <a:pPr algn="ctr"/>
            <a:r>
              <a:rPr lang="pt-BR" sz="1400" dirty="0"/>
              <a:t>(</a:t>
            </a:r>
            <a:r>
              <a:rPr lang="pt-BR" sz="1400" dirty="0" err="1"/>
              <a:t>AtendeBem</a:t>
            </a:r>
            <a:r>
              <a:rPr lang="pt-BR" sz="1400" dirty="0"/>
              <a:t>)</a:t>
            </a:r>
          </a:p>
        </p:txBody>
      </p:sp>
      <p:cxnSp>
        <p:nvCxnSpPr>
          <p:cNvPr id="123" name="Conector de Seta Reta 122">
            <a:extLst>
              <a:ext uri="{FF2B5EF4-FFF2-40B4-BE49-F238E27FC236}">
                <a16:creationId xmlns:a16="http://schemas.microsoft.com/office/drawing/2014/main" id="{DB00A41E-DE25-4CFF-9224-BC1BC8E649B1}"/>
              </a:ext>
            </a:extLst>
          </p:cNvPr>
          <p:cNvCxnSpPr>
            <a:stCxn id="118" idx="1"/>
            <a:endCxn id="121" idx="3"/>
          </p:cNvCxnSpPr>
          <p:nvPr/>
        </p:nvCxnSpPr>
        <p:spPr>
          <a:xfrm flipH="1" flipV="1">
            <a:off x="2700932" y="5966481"/>
            <a:ext cx="905086" cy="5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D526D486-A108-433A-AC62-E2EF797ADDAC}"/>
              </a:ext>
            </a:extLst>
          </p:cNvPr>
          <p:cNvCxnSpPr>
            <a:stCxn id="67" idx="2"/>
            <a:endCxn id="121" idx="0"/>
          </p:cNvCxnSpPr>
          <p:nvPr/>
        </p:nvCxnSpPr>
        <p:spPr>
          <a:xfrm>
            <a:off x="1703732" y="5290591"/>
            <a:ext cx="0" cy="317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F6E76401-D2F9-47BC-9083-81599E404231}"/>
              </a:ext>
            </a:extLst>
          </p:cNvPr>
          <p:cNvSpPr txBox="1"/>
          <p:nvPr/>
        </p:nvSpPr>
        <p:spPr>
          <a:xfrm>
            <a:off x="7408967" y="3053935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Sim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DFE7A275-2DA3-4833-B146-8832F3F69636}"/>
              </a:ext>
            </a:extLst>
          </p:cNvPr>
          <p:cNvSpPr txBox="1"/>
          <p:nvPr/>
        </p:nvSpPr>
        <p:spPr>
          <a:xfrm>
            <a:off x="5671523" y="3557515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Sim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05CB06AD-118D-4D93-B247-487C673D5097}"/>
              </a:ext>
            </a:extLst>
          </p:cNvPr>
          <p:cNvSpPr txBox="1"/>
          <p:nvPr/>
        </p:nvSpPr>
        <p:spPr>
          <a:xfrm>
            <a:off x="4648310" y="41510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Não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74DA764E-BF61-4D23-9350-0B018F3B9AE8}"/>
              </a:ext>
            </a:extLst>
          </p:cNvPr>
          <p:cNvSpPr txBox="1"/>
          <p:nvPr/>
        </p:nvSpPr>
        <p:spPr>
          <a:xfrm>
            <a:off x="5954204" y="24462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243025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uxograma: Cartão 27">
            <a:extLst>
              <a:ext uri="{FF2B5EF4-FFF2-40B4-BE49-F238E27FC236}">
                <a16:creationId xmlns:a16="http://schemas.microsoft.com/office/drawing/2014/main" id="{4DED39FB-A5F6-4296-9A33-C1899F69B451}"/>
              </a:ext>
            </a:extLst>
          </p:cNvPr>
          <p:cNvSpPr/>
          <p:nvPr/>
        </p:nvSpPr>
        <p:spPr>
          <a:xfrm rot="10800000">
            <a:off x="252411" y="193787"/>
            <a:ext cx="8635827" cy="648000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68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682 h 10000"/>
              <a:gd name="connsiteX0" fmla="*/ 35 w 10000"/>
              <a:gd name="connsiteY0" fmla="*/ 298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35 w 10000"/>
              <a:gd name="connsiteY5" fmla="*/ 2988 h 10000"/>
              <a:gd name="connsiteX0" fmla="*/ 9 w 10000"/>
              <a:gd name="connsiteY0" fmla="*/ 278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 w 10000"/>
              <a:gd name="connsiteY5" fmla="*/ 2788 h 10000"/>
              <a:gd name="connsiteX0" fmla="*/ 9 w 10000"/>
              <a:gd name="connsiteY0" fmla="*/ 2788 h 10000"/>
              <a:gd name="connsiteX1" fmla="*/ 2194 w 10000"/>
              <a:gd name="connsiteY1" fmla="*/ 8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 w 10000"/>
              <a:gd name="connsiteY5" fmla="*/ 2788 h 10000"/>
              <a:gd name="connsiteX0" fmla="*/ 9 w 10000"/>
              <a:gd name="connsiteY0" fmla="*/ 2788 h 10000"/>
              <a:gd name="connsiteX1" fmla="*/ 211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 w 10000"/>
              <a:gd name="connsiteY5" fmla="*/ 2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9" y="2788"/>
                </a:moveTo>
                <a:lnTo>
                  <a:pt x="211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2" y="7663"/>
                  <a:pt x="-3" y="5125"/>
                  <a:pt x="9" y="27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1E68674-9B71-417F-9541-93F395EC5DCC}"/>
              </a:ext>
            </a:extLst>
          </p:cNvPr>
          <p:cNvGrpSpPr/>
          <p:nvPr/>
        </p:nvGrpSpPr>
        <p:grpSpPr>
          <a:xfrm>
            <a:off x="252000" y="189000"/>
            <a:ext cx="8982398" cy="6484790"/>
            <a:chOff x="252000" y="189000"/>
            <a:chExt cx="8982398" cy="648479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82600"/>
              <a:ext cx="6839587" cy="864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5348" y="189001"/>
              <a:ext cx="86652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6048" y="4461937"/>
              <a:ext cx="86652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B9EAD1E-52B9-4936-87A6-888AC7652907}"/>
                </a:ext>
              </a:extLst>
            </p:cNvPr>
            <p:cNvSpPr/>
            <p:nvPr/>
          </p:nvSpPr>
          <p:spPr>
            <a:xfrm>
              <a:off x="255757" y="189000"/>
              <a:ext cx="8632483" cy="864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76CEA70-5292-4E24-B658-A1045F8F427E}"/>
                </a:ext>
              </a:extLst>
            </p:cNvPr>
            <p:cNvSpPr/>
            <p:nvPr/>
          </p:nvSpPr>
          <p:spPr>
            <a:xfrm>
              <a:off x="252000" y="193790"/>
              <a:ext cx="86652" cy="648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0"/>
            <a:ext cx="7920000" cy="1350087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FF9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SECRETARIA DE </a:t>
            </a:r>
            <a:br>
              <a:rPr lang="pt-BR" sz="3200" b="1" dirty="0">
                <a:solidFill>
                  <a:srgbClr val="FF9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FF98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GOVERNO E PLANEJAMENTO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12000" y="162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22746" y="2413343"/>
            <a:ext cx="7920000" cy="20073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  <a:p>
            <a:pPr>
              <a:lnSpc>
                <a:spcPct val="170000"/>
              </a:lnSpc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planejamento@jacarei.sp.gov.br</a:t>
            </a:r>
          </a:p>
          <a:p>
            <a:pPr>
              <a:lnSpc>
                <a:spcPct val="170000"/>
              </a:lnSpc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claudia.roldão@jacarei.sp.gov.br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3AE80F7-BADC-433E-BE5E-F9810C2EA2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2" y="5718491"/>
            <a:ext cx="741488" cy="950685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243EC4C-0026-45EF-99F0-A91ED9D0724D}"/>
              </a:ext>
            </a:extLst>
          </p:cNvPr>
          <p:cNvSpPr txBox="1"/>
          <p:nvPr/>
        </p:nvSpPr>
        <p:spPr>
          <a:xfrm>
            <a:off x="972000" y="5774268"/>
            <a:ext cx="719121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DE LICENÇA URBANÍSTICA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 / 2021</a:t>
            </a:r>
          </a:p>
          <a:p>
            <a:pPr algn="l">
              <a:lnSpc>
                <a:spcPct val="150000"/>
              </a:lnSpc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6506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9999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endParaRPr lang="pt-B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12000" y="2349000"/>
            <a:ext cx="7920000" cy="1866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28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Valorizar</a:t>
            </a:r>
            <a:r>
              <a:rPr lang="pt-BR" sz="1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 o trabalho dos arquitetos e engenheiros, </a:t>
            </a:r>
            <a:r>
              <a:rPr lang="pt-BR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 mais </a:t>
            </a:r>
            <a:r>
              <a:rPr lang="pt-BR" sz="28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Agilidade</a:t>
            </a:r>
            <a:r>
              <a:rPr lang="pt-BR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às aprovações e </a:t>
            </a:r>
          </a:p>
          <a:p>
            <a:pPr algn="l">
              <a:lnSpc>
                <a:spcPct val="150000"/>
              </a:lnSpc>
            </a:pPr>
            <a:r>
              <a:rPr lang="pt-BR" sz="28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Desburocratizar</a:t>
            </a:r>
            <a:r>
              <a:rPr lang="pt-BR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 procedimentos.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7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8190000" cy="719999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</a:t>
            </a:r>
            <a:endParaRPr lang="pt-B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1555615" y="1922072"/>
            <a:ext cx="6839587" cy="3388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ódigo de </a:t>
            </a:r>
            <a:r>
              <a:rPr lang="pt-BR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 e </a:t>
            </a:r>
            <a:r>
              <a:rPr lang="pt-BR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dificações do Município de Jacareí </a:t>
            </a:r>
          </a:p>
          <a:p>
            <a:pPr algn="l">
              <a:lnSpc>
                <a:spcPct val="150000"/>
              </a:lnSpc>
            </a:pPr>
            <a:r>
              <a:rPr lang="pt-BR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Complementar 101/2018 - </a:t>
            </a:r>
            <a:r>
              <a:rPr lang="pt-BR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Artigos </a:t>
            </a: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 a 27</a:t>
            </a:r>
          </a:p>
          <a:p>
            <a:pPr algn="l">
              <a:lnSpc>
                <a:spcPct val="150000"/>
              </a:lnSpc>
            </a:pPr>
            <a:endParaRPr lang="pt-BR" sz="14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Decreto 107/2021 (julho/2021)</a:t>
            </a:r>
          </a:p>
          <a:p>
            <a:pPr algn="l">
              <a:lnSpc>
                <a:spcPct val="150000"/>
              </a:lnSpc>
            </a:pPr>
            <a:r>
              <a:rPr lang="pt-BR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Estabelece diretrizes e procedimentos - </a:t>
            </a: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Artigos 12 a 18.</a:t>
            </a:r>
          </a:p>
          <a:p>
            <a:pPr algn="l">
              <a:lnSpc>
                <a:spcPct val="150000"/>
              </a:lnSpc>
            </a:pPr>
            <a:endParaRPr lang="pt-BR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Resolução 1/2021 da Secretaria de Governo e Planejamento; </a:t>
            </a:r>
          </a:p>
          <a:p>
            <a:pPr algn="l">
              <a:lnSpc>
                <a:spcPct val="150000"/>
              </a:lnSpc>
            </a:pPr>
            <a:r>
              <a:rPr lang="pt-BR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Disponibiliza o manual técnico, modelos de projetos, relatório fotográfico, declarações, requerimentos</a:t>
            </a:r>
            <a:r>
              <a:rPr lang="pt-BR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documentação necessária para abertura de processos</a:t>
            </a:r>
            <a:endParaRPr lang="pt-BR" sz="12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3552BA-2878-4B33-975F-BEF06225EB2C}"/>
              </a:ext>
            </a:extLst>
          </p:cNvPr>
          <p:cNvSpPr/>
          <p:nvPr/>
        </p:nvSpPr>
        <p:spPr>
          <a:xfrm>
            <a:off x="677951" y="2050990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9D1B6E3-9FCB-49C5-BF32-38120379ACAD}"/>
              </a:ext>
            </a:extLst>
          </p:cNvPr>
          <p:cNvSpPr/>
          <p:nvPr/>
        </p:nvSpPr>
        <p:spPr>
          <a:xfrm>
            <a:off x="677178" y="3190032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75F2FEB-F1E0-4099-891B-50B1A38CCDB5}"/>
              </a:ext>
            </a:extLst>
          </p:cNvPr>
          <p:cNvSpPr/>
          <p:nvPr/>
        </p:nvSpPr>
        <p:spPr>
          <a:xfrm>
            <a:off x="682551" y="4329890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3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A6F5052-2B79-47A8-A497-EB8DE5DD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17" y="1084717"/>
            <a:ext cx="1343044" cy="13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  <a:endParaRPr lang="pt-B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486179" y="1362188"/>
            <a:ext cx="6469254" cy="530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os projetos deverão atender:</a:t>
            </a:r>
            <a:endParaRPr lang="pt-BR" sz="140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DB38B1-928B-49AA-BFD2-49624895D138}"/>
              </a:ext>
            </a:extLst>
          </p:cNvPr>
          <p:cNvSpPr/>
          <p:nvPr/>
        </p:nvSpPr>
        <p:spPr>
          <a:xfrm>
            <a:off x="607406" y="2126082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D69DD21-EBFB-4F11-B383-4722F1693B3F}"/>
              </a:ext>
            </a:extLst>
          </p:cNvPr>
          <p:cNvSpPr/>
          <p:nvPr/>
        </p:nvSpPr>
        <p:spPr>
          <a:xfrm>
            <a:off x="607406" y="2854200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4F54826-BB13-4880-9D45-F22A47A25A35}"/>
              </a:ext>
            </a:extLst>
          </p:cNvPr>
          <p:cNvSpPr/>
          <p:nvPr/>
        </p:nvSpPr>
        <p:spPr>
          <a:xfrm>
            <a:off x="607406" y="3576565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80643F1-8AEF-439F-B953-3EE3F9B8BC61}"/>
              </a:ext>
            </a:extLst>
          </p:cNvPr>
          <p:cNvSpPr/>
          <p:nvPr/>
        </p:nvSpPr>
        <p:spPr>
          <a:xfrm>
            <a:off x="607406" y="4329012"/>
            <a:ext cx="538044" cy="539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95129B-E0BF-49C3-8C7E-EE55BFA811E4}"/>
              </a:ext>
            </a:extLst>
          </p:cNvPr>
          <p:cNvSpPr txBox="1"/>
          <p:nvPr/>
        </p:nvSpPr>
        <p:spPr>
          <a:xfrm>
            <a:off x="1224967" y="2145905"/>
            <a:ext cx="621223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de Uso, Ocupação e Urbanização do Solo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1C6E084-59A7-4557-8DF4-9CAC445A25D0}"/>
              </a:ext>
            </a:extLst>
          </p:cNvPr>
          <p:cNvSpPr txBox="1"/>
          <p:nvPr/>
        </p:nvSpPr>
        <p:spPr>
          <a:xfrm>
            <a:off x="1224967" y="2864824"/>
            <a:ext cx="579305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Código de Obras e Edificações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DEB0CC3-3EE8-495E-8469-73B2F1C69F04}"/>
              </a:ext>
            </a:extLst>
          </p:cNvPr>
          <p:cNvSpPr txBox="1"/>
          <p:nvPr/>
        </p:nvSpPr>
        <p:spPr>
          <a:xfrm>
            <a:off x="1272218" y="3608473"/>
            <a:ext cx="580421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Código Sanitário do Estado de São Paulo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8335864-8F49-4FF2-AA5C-F19A4B5B3A6F}"/>
              </a:ext>
            </a:extLst>
          </p:cNvPr>
          <p:cNvSpPr txBox="1"/>
          <p:nvPr/>
        </p:nvSpPr>
        <p:spPr>
          <a:xfrm>
            <a:off x="1272218" y="4322045"/>
            <a:ext cx="617978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Demais legislações pertinentes</a:t>
            </a:r>
            <a:endParaRPr lang="pt-BR" b="1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1485746-DABD-4B1F-B646-7BA5F637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18" y="1093027"/>
            <a:ext cx="1343044" cy="13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09004C31-5B07-48D3-9B71-08FDC909E922}"/>
              </a:ext>
            </a:extLst>
          </p:cNvPr>
          <p:cNvSpPr txBox="1">
            <a:spLocks/>
          </p:cNvSpPr>
          <p:nvPr/>
        </p:nvSpPr>
        <p:spPr>
          <a:xfrm>
            <a:off x="1944571" y="5375632"/>
            <a:ext cx="4353849" cy="530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Automática e Convencional</a:t>
            </a:r>
            <a:endParaRPr lang="pt-BR" sz="1400" i="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8190000" cy="719999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projetos</a:t>
            </a:r>
            <a:endParaRPr lang="pt-B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F27220-61F5-43DA-AFAB-4A8DF8611067}"/>
              </a:ext>
            </a:extLst>
          </p:cNvPr>
          <p:cNvSpPr txBox="1"/>
          <p:nvPr/>
        </p:nvSpPr>
        <p:spPr>
          <a:xfrm>
            <a:off x="1853253" y="-950973"/>
            <a:ext cx="755121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Nos casos de edificações destinadas ao uso misto, somente será admitida expedição de licença </a:t>
            </a:r>
          </a:p>
          <a:p>
            <a:pPr algn="l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urbanística automática para uso comercial/residencial, serviços/residencial ou comercial/serviços.</a:t>
            </a:r>
          </a:p>
          <a:p>
            <a:pPr algn="l">
              <a:lnSpc>
                <a:spcPct val="150000"/>
              </a:lnSpc>
            </a:pPr>
            <a:endParaRPr lang="pt-BR" sz="1200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247EE5B9-57E1-4B2E-8FF8-81E33ACE611F}"/>
              </a:ext>
            </a:extLst>
          </p:cNvPr>
          <p:cNvGrpSpPr/>
          <p:nvPr/>
        </p:nvGrpSpPr>
        <p:grpSpPr>
          <a:xfrm>
            <a:off x="736485" y="1305844"/>
            <a:ext cx="2541317" cy="396918"/>
            <a:chOff x="736485" y="1212177"/>
            <a:chExt cx="2541317" cy="39691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5E34FEA-B018-49E5-BDD9-47FDEB9D2A50}"/>
                </a:ext>
              </a:extLst>
            </p:cNvPr>
            <p:cNvSpPr txBox="1"/>
            <p:nvPr/>
          </p:nvSpPr>
          <p:spPr>
            <a:xfrm>
              <a:off x="1058380" y="1239763"/>
              <a:ext cx="22194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Construção (nova)</a:t>
              </a:r>
              <a:endParaRPr lang="pt-BR" dirty="0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EF76F48-D443-437D-85BB-D454A9590F6B}"/>
                </a:ext>
              </a:extLst>
            </p:cNvPr>
            <p:cNvSpPr/>
            <p:nvPr/>
          </p:nvSpPr>
          <p:spPr>
            <a:xfrm>
              <a:off x="736485" y="1212177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E63E763-45C0-4E41-812A-89B11429CA54}"/>
              </a:ext>
            </a:extLst>
          </p:cNvPr>
          <p:cNvGrpSpPr/>
          <p:nvPr/>
        </p:nvGrpSpPr>
        <p:grpSpPr>
          <a:xfrm>
            <a:off x="736484" y="1989000"/>
            <a:ext cx="4892374" cy="379292"/>
            <a:chOff x="736484" y="1626100"/>
            <a:chExt cx="4892374" cy="37929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CC9C601-1DE2-45FF-9206-9ABBFF2D73CF}"/>
                </a:ext>
              </a:extLst>
            </p:cNvPr>
            <p:cNvSpPr txBox="1"/>
            <p:nvPr/>
          </p:nvSpPr>
          <p:spPr>
            <a:xfrm>
              <a:off x="1069436" y="1636060"/>
              <a:ext cx="45594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Ampliação de Construção Licenciada</a:t>
              </a:r>
              <a:endParaRPr lang="pt-BR" dirty="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0E20A14-5A65-4E55-A6C8-47615484997F}"/>
                </a:ext>
              </a:extLst>
            </p:cNvPr>
            <p:cNvSpPr/>
            <p:nvPr/>
          </p:nvSpPr>
          <p:spPr>
            <a:xfrm>
              <a:off x="736484" y="1626100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1F790BC-CA90-4539-8DCF-93BA5920381B}"/>
              </a:ext>
            </a:extLst>
          </p:cNvPr>
          <p:cNvGrpSpPr/>
          <p:nvPr/>
        </p:nvGrpSpPr>
        <p:grpSpPr>
          <a:xfrm>
            <a:off x="735781" y="2709000"/>
            <a:ext cx="5635516" cy="375483"/>
            <a:chOff x="736483" y="2046334"/>
            <a:chExt cx="5635516" cy="375483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6C6598B-B2BE-48A9-94AD-A9C0C4977C26}"/>
                </a:ext>
              </a:extLst>
            </p:cNvPr>
            <p:cNvSpPr txBox="1"/>
            <p:nvPr/>
          </p:nvSpPr>
          <p:spPr>
            <a:xfrm>
              <a:off x="1094636" y="2052485"/>
              <a:ext cx="52773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egularização de Construção não Licenciada</a:t>
              </a:r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6C24780-EA47-4EB0-8BC5-543E0A855617}"/>
                </a:ext>
              </a:extLst>
            </p:cNvPr>
            <p:cNvSpPr/>
            <p:nvPr/>
          </p:nvSpPr>
          <p:spPr>
            <a:xfrm>
              <a:off x="736483" y="2046334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5155A2F-AB33-4848-ADE5-066E5DDE443C}"/>
              </a:ext>
            </a:extLst>
          </p:cNvPr>
          <p:cNvGrpSpPr/>
          <p:nvPr/>
        </p:nvGrpSpPr>
        <p:grpSpPr>
          <a:xfrm>
            <a:off x="736483" y="3429000"/>
            <a:ext cx="7408600" cy="392464"/>
            <a:chOff x="736483" y="2448782"/>
            <a:chExt cx="7408600" cy="392464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0429339-B47E-4E9F-AAE4-BDE8BF584CA2}"/>
                </a:ext>
              </a:extLst>
            </p:cNvPr>
            <p:cNvSpPr txBox="1"/>
            <p:nvPr/>
          </p:nvSpPr>
          <p:spPr>
            <a:xfrm>
              <a:off x="1094637" y="2448782"/>
              <a:ext cx="70504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egularização de ampliação de Construção licenciada</a:t>
              </a:r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68993A01-BE33-4CC9-A259-E91692F541B2}"/>
                </a:ext>
              </a:extLst>
            </p:cNvPr>
            <p:cNvSpPr/>
            <p:nvPr/>
          </p:nvSpPr>
          <p:spPr>
            <a:xfrm>
              <a:off x="736483" y="2471919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FA91265-9A37-4139-9BAF-69C29CF096A8}"/>
              </a:ext>
            </a:extLst>
          </p:cNvPr>
          <p:cNvGrpSpPr/>
          <p:nvPr/>
        </p:nvGrpSpPr>
        <p:grpSpPr>
          <a:xfrm>
            <a:off x="736483" y="4149000"/>
            <a:ext cx="6001351" cy="376973"/>
            <a:chOff x="736483" y="2903860"/>
            <a:chExt cx="6001351" cy="376973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4FDEBB9-8B4A-4E33-A376-38EBDEFDFEB3}"/>
                </a:ext>
              </a:extLst>
            </p:cNvPr>
            <p:cNvSpPr txBox="1"/>
            <p:nvPr/>
          </p:nvSpPr>
          <p:spPr>
            <a:xfrm>
              <a:off x="1098412" y="2911501"/>
              <a:ext cx="56394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Substituição de Licença Concluída</a:t>
              </a:r>
              <a:endParaRPr lang="pt-BR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0DC5EED-BF00-4B77-9124-844DCCF88357}"/>
                </a:ext>
              </a:extLst>
            </p:cNvPr>
            <p:cNvSpPr/>
            <p:nvPr/>
          </p:nvSpPr>
          <p:spPr>
            <a:xfrm>
              <a:off x="736483" y="2903860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5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93D4E66-0B1E-4AFE-8011-85F8F022CC71}"/>
              </a:ext>
            </a:extLst>
          </p:cNvPr>
          <p:cNvGrpSpPr/>
          <p:nvPr/>
        </p:nvGrpSpPr>
        <p:grpSpPr>
          <a:xfrm>
            <a:off x="735781" y="4869000"/>
            <a:ext cx="7672437" cy="386735"/>
            <a:chOff x="735781" y="3308598"/>
            <a:chExt cx="7672437" cy="386735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ABC5797-0E83-45D3-820E-6DCB2E1B3308}"/>
                </a:ext>
              </a:extLst>
            </p:cNvPr>
            <p:cNvSpPr txBox="1"/>
            <p:nvPr/>
          </p:nvSpPr>
          <p:spPr>
            <a:xfrm>
              <a:off x="1069435" y="3308598"/>
              <a:ext cx="7338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Adequação de uso de Construção Licenciada (total ou parcial)</a:t>
              </a:r>
              <a:endParaRPr lang="pt-BR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8E1668C-FF80-49BF-9586-D52B5E643E3F}"/>
                </a:ext>
              </a:extLst>
            </p:cNvPr>
            <p:cNvSpPr/>
            <p:nvPr/>
          </p:nvSpPr>
          <p:spPr>
            <a:xfrm>
              <a:off x="735781" y="3326006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6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6A6B74C-CF90-40F6-955A-4DC0CDB98A39}"/>
              </a:ext>
            </a:extLst>
          </p:cNvPr>
          <p:cNvGrpSpPr/>
          <p:nvPr/>
        </p:nvGrpSpPr>
        <p:grpSpPr>
          <a:xfrm>
            <a:off x="977920" y="5682141"/>
            <a:ext cx="5864138" cy="497691"/>
            <a:chOff x="977920" y="5682141"/>
            <a:chExt cx="5864138" cy="497691"/>
          </a:xfrm>
        </p:grpSpPr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F27BE7B4-F50C-43FD-AC26-CBEF60823C58}"/>
                </a:ext>
              </a:extLst>
            </p:cNvPr>
            <p:cNvSpPr txBox="1"/>
            <p:nvPr/>
          </p:nvSpPr>
          <p:spPr>
            <a:xfrm>
              <a:off x="977920" y="5686623"/>
              <a:ext cx="18667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Automática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dirty="0"/>
            </a:p>
          </p:txBody>
        </p:sp>
        <p:sp>
          <p:nvSpPr>
            <p:cNvPr id="6" name="Seta: da Esquerda para a Direita 5">
              <a:extLst>
                <a:ext uri="{FF2B5EF4-FFF2-40B4-BE49-F238E27FC236}">
                  <a16:creationId xmlns:a16="http://schemas.microsoft.com/office/drawing/2014/main" id="{9B2BA096-EC2B-494D-B1AC-8A02F94A8972}"/>
                </a:ext>
              </a:extLst>
            </p:cNvPr>
            <p:cNvSpPr/>
            <p:nvPr/>
          </p:nvSpPr>
          <p:spPr>
            <a:xfrm>
              <a:off x="2925323" y="5682141"/>
              <a:ext cx="1582853" cy="46166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2342962A-91A2-4C51-A994-8A6D2F262FDC}"/>
                </a:ext>
              </a:extLst>
            </p:cNvPr>
            <p:cNvSpPr txBox="1"/>
            <p:nvPr/>
          </p:nvSpPr>
          <p:spPr>
            <a:xfrm>
              <a:off x="4463978" y="5718167"/>
              <a:ext cx="23780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Convencional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3457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8190000" cy="719999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endParaRPr lang="pt-B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8340EFC-607E-4C32-811C-DCE64C62EA55}"/>
              </a:ext>
            </a:extLst>
          </p:cNvPr>
          <p:cNvSpPr txBox="1"/>
          <p:nvPr/>
        </p:nvSpPr>
        <p:spPr>
          <a:xfrm>
            <a:off x="760856" y="4588993"/>
            <a:ext cx="601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uso comercial, de serviços ou </a:t>
            </a:r>
            <a:r>
              <a:rPr lang="pt-B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200,00m²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área construída computável.</a:t>
            </a:r>
            <a:endParaRPr lang="pt-BR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C1852F9-EAB5-400A-AE4A-2F4B4FA04502}"/>
              </a:ext>
            </a:extLst>
          </p:cNvPr>
          <p:cNvGrpSpPr/>
          <p:nvPr/>
        </p:nvGrpSpPr>
        <p:grpSpPr>
          <a:xfrm>
            <a:off x="612000" y="1494967"/>
            <a:ext cx="6786469" cy="1633538"/>
            <a:chOff x="612000" y="3728100"/>
            <a:chExt cx="6786469" cy="1633538"/>
          </a:xfrm>
        </p:grpSpPr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DFBAD60-D51E-455A-83C9-3088BE309E8B}"/>
                </a:ext>
              </a:extLst>
            </p:cNvPr>
            <p:cNvSpPr txBox="1"/>
            <p:nvPr/>
          </p:nvSpPr>
          <p:spPr>
            <a:xfrm>
              <a:off x="648469" y="4622974"/>
              <a:ext cx="6750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uso residencial unifamiliar</a:t>
              </a:r>
            </a:p>
            <a:p>
              <a:r>
                <a:rPr lang="pt-BR" sz="18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condominial 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até </a:t>
              </a:r>
              <a:r>
                <a:rPr lang="pt-B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499,99m² </a:t>
              </a: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de área construída computável;</a:t>
              </a:r>
              <a:endParaRPr lang="pt-BR" dirty="0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94800EEF-D976-4C0E-9F53-4FF5AE0C9B03}"/>
                </a:ext>
              </a:extLst>
            </p:cNvPr>
            <p:cNvSpPr txBox="1"/>
            <p:nvPr/>
          </p:nvSpPr>
          <p:spPr>
            <a:xfrm>
              <a:off x="612000" y="3728100"/>
              <a:ext cx="13715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Pode:</a:t>
              </a:r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3200" dirty="0"/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78C9A29-1C11-4CA9-A838-141DD38020B5}"/>
              </a:ext>
            </a:extLst>
          </p:cNvPr>
          <p:cNvGrpSpPr/>
          <p:nvPr/>
        </p:nvGrpSpPr>
        <p:grpSpPr>
          <a:xfrm>
            <a:off x="908876" y="3238542"/>
            <a:ext cx="3051469" cy="584775"/>
            <a:chOff x="908876" y="3238542"/>
            <a:chExt cx="3051469" cy="584775"/>
          </a:xfrm>
        </p:grpSpPr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E73E8B54-E5BE-4A80-8C0E-D6C387D96983}"/>
                </a:ext>
              </a:extLst>
            </p:cNvPr>
            <p:cNvSpPr txBox="1"/>
            <p:nvPr/>
          </p:nvSpPr>
          <p:spPr>
            <a:xfrm>
              <a:off x="1720655" y="3238542"/>
              <a:ext cx="22396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não faz parte de um condomínio de casas </a:t>
              </a:r>
              <a:endParaRPr lang="pt-BR" sz="1600" dirty="0"/>
            </a:p>
          </p:txBody>
        </p: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4504FB5D-2FE2-4F56-8C1D-F017DCEFCE93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908876" y="3238542"/>
              <a:ext cx="811779" cy="2923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59ABD4BD-748E-4E31-A994-43E7ED439ECA}"/>
              </a:ext>
            </a:extLst>
          </p:cNvPr>
          <p:cNvGrpSpPr/>
          <p:nvPr/>
        </p:nvGrpSpPr>
        <p:grpSpPr>
          <a:xfrm>
            <a:off x="5665705" y="3690403"/>
            <a:ext cx="3006668" cy="883437"/>
            <a:chOff x="5652000" y="3632326"/>
            <a:chExt cx="3006668" cy="88343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FF27220-61F5-43DA-AFAB-4A8DF8611067}"/>
                </a:ext>
              </a:extLst>
            </p:cNvPr>
            <p:cNvSpPr txBox="1"/>
            <p:nvPr/>
          </p:nvSpPr>
          <p:spPr>
            <a:xfrm>
              <a:off x="6138269" y="3632326"/>
              <a:ext cx="2520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comercial/residencial, serviços/residencial ou </a:t>
              </a:r>
            </a:p>
            <a:p>
              <a:pPr algn="l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comercial/serviços.</a:t>
              </a:r>
              <a:endParaRPr lang="pt-BR" sz="1600" dirty="0"/>
            </a:p>
          </p:txBody>
        </p: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9C3759BD-9943-4044-A311-A8300418F7C9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 flipV="1">
              <a:off x="5652000" y="4047825"/>
              <a:ext cx="486269" cy="467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Gráfico 56" descr="Selo Tick1 com preenchimento sólido">
            <a:extLst>
              <a:ext uri="{FF2B5EF4-FFF2-40B4-BE49-F238E27FC236}">
                <a16:creationId xmlns:a16="http://schemas.microsoft.com/office/drawing/2014/main" id="{E6E8D89E-F14D-4A39-BE59-C9E9FA56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3358" y="1192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8190000" cy="719999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é permitido</a:t>
            </a:r>
            <a:endParaRPr lang="pt-B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4D36A06-7309-49FC-BB96-E204BCA3D6ED}"/>
              </a:ext>
            </a:extLst>
          </p:cNvPr>
          <p:cNvSpPr txBox="1"/>
          <p:nvPr/>
        </p:nvSpPr>
        <p:spPr>
          <a:xfrm>
            <a:off x="601254" y="1303477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Pode: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C1AEF4-A246-4944-AE54-B0566BA8EC6F}"/>
              </a:ext>
            </a:extLst>
          </p:cNvPr>
          <p:cNvGrpSpPr/>
          <p:nvPr/>
        </p:nvGrpSpPr>
        <p:grpSpPr>
          <a:xfrm>
            <a:off x="699707" y="2053117"/>
            <a:ext cx="4913029" cy="466997"/>
            <a:chOff x="699707" y="2053117"/>
            <a:chExt cx="4913029" cy="466997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153DB0C-8ED8-4143-8BAD-74F80252BCDB}"/>
                </a:ext>
              </a:extLst>
            </p:cNvPr>
            <p:cNvSpPr/>
            <p:nvPr/>
          </p:nvSpPr>
          <p:spPr>
            <a:xfrm>
              <a:off x="699707" y="2150787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C49BC88-2F3F-45E1-BE92-1EB2A527DC0F}"/>
                </a:ext>
              </a:extLst>
            </p:cNvPr>
            <p:cNvSpPr txBox="1"/>
            <p:nvPr/>
          </p:nvSpPr>
          <p:spPr>
            <a:xfrm>
              <a:off x="1040736" y="2053117"/>
              <a:ext cx="4572000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Em área de risco;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304788A-93B0-4E76-B0E6-C726B91AA8CC}"/>
              </a:ext>
            </a:extLst>
          </p:cNvPr>
          <p:cNvGrpSpPr/>
          <p:nvPr/>
        </p:nvGrpSpPr>
        <p:grpSpPr>
          <a:xfrm>
            <a:off x="689801" y="2703230"/>
            <a:ext cx="8132000" cy="646331"/>
            <a:chOff x="689801" y="2703230"/>
            <a:chExt cx="8132000" cy="646331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5B0F4CB-A55D-40C4-A6BE-13C5DB0C4176}"/>
                </a:ext>
              </a:extLst>
            </p:cNvPr>
            <p:cNvSpPr txBox="1"/>
            <p:nvPr/>
          </p:nvSpPr>
          <p:spPr>
            <a:xfrm>
              <a:off x="1049664" y="2703230"/>
              <a:ext cx="7772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Em área de proteção ambiental, várzea ou </a:t>
              </a:r>
            </a:p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área de proteção permanente</a:t>
              </a:r>
              <a:endParaRPr lang="pt-BR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9A15A96-3ACE-4D75-8435-493426E53213}"/>
                </a:ext>
              </a:extLst>
            </p:cNvPr>
            <p:cNvSpPr/>
            <p:nvPr/>
          </p:nvSpPr>
          <p:spPr>
            <a:xfrm>
              <a:off x="689801" y="2844679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18D7EA3-B6A9-496B-885A-AB5D8E9086F9}"/>
              </a:ext>
            </a:extLst>
          </p:cNvPr>
          <p:cNvGrpSpPr/>
          <p:nvPr/>
        </p:nvGrpSpPr>
        <p:grpSpPr>
          <a:xfrm>
            <a:off x="689801" y="3574595"/>
            <a:ext cx="6319138" cy="646331"/>
            <a:chOff x="689801" y="3574595"/>
            <a:chExt cx="6319138" cy="646331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4CFE0F9-DC71-4AA3-B237-98E3381C3DE9}"/>
                </a:ext>
              </a:extLst>
            </p:cNvPr>
            <p:cNvSpPr txBox="1"/>
            <p:nvPr/>
          </p:nvSpPr>
          <p:spPr>
            <a:xfrm>
              <a:off x="1072899" y="3574595"/>
              <a:ext cx="59360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Se for obrigatório a emissão de Certidão de Diretrizes ou análise de mais de um órgão técnico para aprovação</a:t>
              </a:r>
              <a:endParaRPr lang="pt-BR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25058A14-DFDA-4DA0-AA2E-FF2DD5FAA8CE}"/>
                </a:ext>
              </a:extLst>
            </p:cNvPr>
            <p:cNvSpPr/>
            <p:nvPr/>
          </p:nvSpPr>
          <p:spPr>
            <a:xfrm>
              <a:off x="689801" y="3700821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CFE1541-32C9-4081-84A5-2051E56C61FF}"/>
              </a:ext>
            </a:extLst>
          </p:cNvPr>
          <p:cNvGrpSpPr/>
          <p:nvPr/>
        </p:nvGrpSpPr>
        <p:grpSpPr>
          <a:xfrm>
            <a:off x="683618" y="4424598"/>
            <a:ext cx="6343542" cy="646331"/>
            <a:chOff x="683618" y="4424598"/>
            <a:chExt cx="6343542" cy="64633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5CA44730-54D5-46E1-B22F-251B775D244A}"/>
                </a:ext>
              </a:extLst>
            </p:cNvPr>
            <p:cNvSpPr txBox="1"/>
            <p:nvPr/>
          </p:nvSpPr>
          <p:spPr>
            <a:xfrm>
              <a:off x="1105468" y="4424598"/>
              <a:ext cx="5921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latin typeface="Arial" panose="020B0604020202020204" pitchFamily="34" charset="0"/>
                  <a:cs typeface="Arial" panose="020B0604020202020204" pitchFamily="34" charset="0"/>
                </a:rPr>
                <a:t>Em loteamento irregular ou em vias de regularização, não liberado para construção</a:t>
              </a:r>
              <a:endParaRPr lang="pt-BR" dirty="0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33CB3A0-EFD5-4B28-AE7A-3069F90BE7EB}"/>
                </a:ext>
              </a:extLst>
            </p:cNvPr>
            <p:cNvSpPr/>
            <p:nvPr/>
          </p:nvSpPr>
          <p:spPr>
            <a:xfrm>
              <a:off x="683618" y="4567415"/>
              <a:ext cx="294049" cy="36932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</a:t>
              </a:r>
            </a:p>
          </p:txBody>
        </p:sp>
      </p:grpSp>
      <p:sp>
        <p:nvSpPr>
          <p:cNvPr id="27" name="Símbolo de &quot;Não Permitido&quot; 26">
            <a:extLst>
              <a:ext uri="{FF2B5EF4-FFF2-40B4-BE49-F238E27FC236}">
                <a16:creationId xmlns:a16="http://schemas.microsoft.com/office/drawing/2014/main" id="{7B6A5147-0AB1-4A74-8BD0-756C9087DB94}"/>
              </a:ext>
            </a:extLst>
          </p:cNvPr>
          <p:cNvSpPr/>
          <p:nvPr/>
        </p:nvSpPr>
        <p:spPr>
          <a:xfrm>
            <a:off x="7271999" y="1257749"/>
            <a:ext cx="1172293" cy="1129989"/>
          </a:xfrm>
          <a:prstGeom prst="noSmok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e Habite-se</a:t>
            </a:r>
            <a:endParaRPr lang="pt-B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1792746" y="1960073"/>
            <a:ext cx="6379254" cy="1012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Validade:</a:t>
            </a:r>
          </a:p>
          <a:p>
            <a:pPr algn="l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tem prazo de validade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 anos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sem direito à revalidação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30A3675-EFF6-4112-918C-12FC4585D25D}"/>
              </a:ext>
            </a:extLst>
          </p:cNvPr>
          <p:cNvSpPr txBox="1">
            <a:spLocks/>
          </p:cNvSpPr>
          <p:nvPr/>
        </p:nvSpPr>
        <p:spPr>
          <a:xfrm>
            <a:off x="1776767" y="3727286"/>
            <a:ext cx="6120000" cy="1012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Habite-se automático:</a:t>
            </a:r>
          </a:p>
          <a:p>
            <a:pPr algn="l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projetos aprovados através da Licença Automática</a:t>
            </a:r>
            <a:endParaRPr lang="pt-BR" sz="180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 descr="Selo Tick1 com preenchimento sólido">
            <a:extLst>
              <a:ext uri="{FF2B5EF4-FFF2-40B4-BE49-F238E27FC236}">
                <a16:creationId xmlns:a16="http://schemas.microsoft.com/office/drawing/2014/main" id="{D5E1BEA2-8676-48C3-8BC4-9F00B0B64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367" y="3824941"/>
            <a:ext cx="914400" cy="914400"/>
          </a:xfrm>
          <a:prstGeom prst="rect">
            <a:avLst/>
          </a:prstGeom>
        </p:spPr>
      </p:pic>
      <p:pic>
        <p:nvPicPr>
          <p:cNvPr id="13" name="Gráfico 12" descr="Selo Tick1 com preenchimento sólido">
            <a:extLst>
              <a:ext uri="{FF2B5EF4-FFF2-40B4-BE49-F238E27FC236}">
                <a16:creationId xmlns:a16="http://schemas.microsoft.com/office/drawing/2014/main" id="{EAA0F8D4-6196-44A6-8381-ABA8D1CDC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546" y="2130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AD00B59-DDEA-4555-A0B5-BD52756282A5}"/>
              </a:ext>
            </a:extLst>
          </p:cNvPr>
          <p:cNvGrpSpPr/>
          <p:nvPr/>
        </p:nvGrpSpPr>
        <p:grpSpPr>
          <a:xfrm>
            <a:off x="252413" y="189001"/>
            <a:ext cx="8983169" cy="6480175"/>
            <a:chOff x="252413" y="189001"/>
            <a:chExt cx="8983169" cy="648017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6A33FAD-F05E-449E-9801-695577E72928}"/>
                </a:ext>
              </a:extLst>
            </p:cNvPr>
            <p:cNvSpPr/>
            <p:nvPr/>
          </p:nvSpPr>
          <p:spPr>
            <a:xfrm>
              <a:off x="252413" y="6579176"/>
              <a:ext cx="6839587" cy="900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94A296-116E-482E-A475-0E6934A2DC20}"/>
                </a:ext>
              </a:extLst>
            </p:cNvPr>
            <p:cNvSpPr/>
            <p:nvPr/>
          </p:nvSpPr>
          <p:spPr>
            <a:xfrm>
              <a:off x="8802000" y="189001"/>
              <a:ext cx="90000" cy="4680087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F61DCC7-332D-46CE-A5B4-AB00B849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02" y="5718491"/>
              <a:ext cx="741488" cy="95068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64EAEF8-6096-4906-AA91-A4D697306623}"/>
                </a:ext>
              </a:extLst>
            </p:cNvPr>
            <p:cNvSpPr/>
            <p:nvPr/>
          </p:nvSpPr>
          <p:spPr>
            <a:xfrm rot="2700000">
              <a:off x="7915558" y="4463121"/>
              <a:ext cx="90000" cy="2550048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CC11B2A9-C01F-454C-AECD-BEDD558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001"/>
            <a:ext cx="7920000" cy="7176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44995A9-1093-4EF1-A3C7-761127E0BE9A}"/>
              </a:ext>
            </a:extLst>
          </p:cNvPr>
          <p:cNvCxnSpPr/>
          <p:nvPr/>
        </p:nvCxnSpPr>
        <p:spPr>
          <a:xfrm>
            <a:off x="622746" y="909000"/>
            <a:ext cx="792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E36EB9A3-0B63-47EF-97DA-8333EEEFCF43}"/>
              </a:ext>
            </a:extLst>
          </p:cNvPr>
          <p:cNvSpPr txBox="1">
            <a:spLocks/>
          </p:cNvSpPr>
          <p:nvPr/>
        </p:nvSpPr>
        <p:spPr>
          <a:xfrm>
            <a:off x="622746" y="1984292"/>
            <a:ext cx="7920000" cy="2519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Resolução 1/2021:</a:t>
            </a:r>
          </a:p>
          <a:p>
            <a:pPr algn="l"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- Anexo I: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projetos de edificações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uso residencial unifamiliar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 condominial até o limite de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499,99m²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área construída computável; </a:t>
            </a:r>
          </a:p>
          <a:p>
            <a:pPr algn="l"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- Anexo III: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projetos de edificações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uso comercial, de serviços ou misto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até o limite de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200,00m²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 área construída computável.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DF4DA94-3B45-4981-9B72-AAF5AC1A2E17}"/>
              </a:ext>
            </a:extLst>
          </p:cNvPr>
          <p:cNvSpPr txBox="1"/>
          <p:nvPr/>
        </p:nvSpPr>
        <p:spPr>
          <a:xfrm>
            <a:off x="601254" y="5227445"/>
            <a:ext cx="6840000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lista de documentos também pode ser encontrada no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AtendeBem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Online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no momento </a:t>
            </a:r>
          </a:p>
          <a:p>
            <a:pPr algn="l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 abertura do processo. </a:t>
            </a:r>
          </a:p>
          <a:p>
            <a:pPr algn="l">
              <a:lnSpc>
                <a:spcPct val="150000"/>
              </a:lnSpc>
            </a:pPr>
            <a:r>
              <a:rPr lang="pt-B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https://www.jacarei.sp.gov.br/servico/</a:t>
            </a:r>
          </a:p>
          <a:p>
            <a:pPr algn="l">
              <a:lnSpc>
                <a:spcPct val="150000"/>
              </a:lnSpc>
            </a:pPr>
            <a:endParaRPr lang="pt-BR" sz="12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97488C4-3862-4294-9BF0-D25FD977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17" y="1084717"/>
            <a:ext cx="1343044" cy="13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6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1190</Words>
  <Application>Microsoft Office PowerPoint</Application>
  <PresentationFormat>Apresentação na tela (4:3)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Roboto</vt:lpstr>
      <vt:lpstr>Tema do Office</vt:lpstr>
      <vt:lpstr>SECRETARIA DE  GOVERNO E PLANEJAMENTO</vt:lpstr>
      <vt:lpstr>Porque</vt:lpstr>
      <vt:lpstr>Regulamentação</vt:lpstr>
      <vt:lpstr>Legislação</vt:lpstr>
      <vt:lpstr>Tipos de projetos</vt:lpstr>
      <vt:lpstr>Usos</vt:lpstr>
      <vt:lpstr>Não é permitido</vt:lpstr>
      <vt:lpstr>Validade e Habite-se</vt:lpstr>
      <vt:lpstr>Documentação</vt:lpstr>
      <vt:lpstr>Modelo de Projeto de Implantação Licenciamento Convencional e Automático - Residências</vt:lpstr>
      <vt:lpstr>Modelo de Projeto de Completo Licenciamento Convencional e Automático - Outros usos</vt:lpstr>
      <vt:lpstr>Penalidades</vt:lpstr>
      <vt:lpstr>Quais as principais causas de notificação?</vt:lpstr>
      <vt:lpstr>Assinaturas</vt:lpstr>
      <vt:lpstr>Quais as principais causas relatadas para a não adesão ao Licenciamento Automático?</vt:lpstr>
      <vt:lpstr>Quanto tempo demora a aprovação de um processo de Licenciamento Automático?</vt:lpstr>
      <vt:lpstr>Fluxo do processo de Licenciamento Automático</vt:lpstr>
      <vt:lpstr>SECRETARIA DE  GOVERNO E PLANEJAMENTO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Pina</dc:creator>
  <cp:lastModifiedBy>Claudia Ciapina Roldão</cp:lastModifiedBy>
  <cp:revision>65</cp:revision>
  <dcterms:created xsi:type="dcterms:W3CDTF">2021-07-20T16:34:24Z</dcterms:created>
  <dcterms:modified xsi:type="dcterms:W3CDTF">2021-07-21T18:47:33Z</dcterms:modified>
</cp:coreProperties>
</file>